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0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7" r:id="rId20"/>
    <p:sldId id="278" r:id="rId21"/>
    <p:sldId id="279" r:id="rId22"/>
    <p:sldId id="282" r:id="rId23"/>
    <p:sldId id="283" r:id="rId24"/>
    <p:sldId id="286" r:id="rId25"/>
    <p:sldId id="288" r:id="rId26"/>
    <p:sldId id="302" r:id="rId27"/>
    <p:sldId id="289" r:id="rId28"/>
    <p:sldId id="290" r:id="rId29"/>
    <p:sldId id="291" r:id="rId30"/>
    <p:sldId id="292" r:id="rId31"/>
    <p:sldId id="293" r:id="rId32"/>
    <p:sldId id="294" r:id="rId33"/>
    <p:sldId id="295" r:id="rId34"/>
    <p:sldId id="296" r:id="rId35"/>
    <p:sldId id="297" r:id="rId36"/>
    <p:sldId id="298" r:id="rId37"/>
    <p:sldId id="273" r:id="rId38"/>
    <p:sldId id="274" r:id="rId39"/>
    <p:sldId id="275" r:id="rId40"/>
    <p:sldId id="276" r:id="rId41"/>
    <p:sldId id="299" r:id="rId42"/>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Calibri" pitchFamily="34" charset="0"/>
        <a:ea typeface="+mn-ea"/>
        <a:cs typeface="Arial" charset="0"/>
      </a:defRPr>
    </a:lvl1pPr>
    <a:lvl2pPr marL="457200" algn="r" rtl="1" fontAlgn="base">
      <a:spcBef>
        <a:spcPct val="0"/>
      </a:spcBef>
      <a:spcAft>
        <a:spcPct val="0"/>
      </a:spcAft>
      <a:defRPr kern="1200">
        <a:solidFill>
          <a:schemeClr val="tx1"/>
        </a:solidFill>
        <a:latin typeface="Calibri" pitchFamily="34" charset="0"/>
        <a:ea typeface="+mn-ea"/>
        <a:cs typeface="Arial" charset="0"/>
      </a:defRPr>
    </a:lvl2pPr>
    <a:lvl3pPr marL="914400" algn="r" rtl="1" fontAlgn="base">
      <a:spcBef>
        <a:spcPct val="0"/>
      </a:spcBef>
      <a:spcAft>
        <a:spcPct val="0"/>
      </a:spcAft>
      <a:defRPr kern="1200">
        <a:solidFill>
          <a:schemeClr val="tx1"/>
        </a:solidFill>
        <a:latin typeface="Calibri" pitchFamily="34" charset="0"/>
        <a:ea typeface="+mn-ea"/>
        <a:cs typeface="Arial" charset="0"/>
      </a:defRPr>
    </a:lvl3pPr>
    <a:lvl4pPr marL="1371600" algn="r" rtl="1" fontAlgn="base">
      <a:spcBef>
        <a:spcPct val="0"/>
      </a:spcBef>
      <a:spcAft>
        <a:spcPct val="0"/>
      </a:spcAft>
      <a:defRPr kern="1200">
        <a:solidFill>
          <a:schemeClr val="tx1"/>
        </a:solidFill>
        <a:latin typeface="Calibri" pitchFamily="34" charset="0"/>
        <a:ea typeface="+mn-ea"/>
        <a:cs typeface="Arial" charset="0"/>
      </a:defRPr>
    </a:lvl4pPr>
    <a:lvl5pPr marL="1828800" algn="r" rtl="1" fontAlgn="base">
      <a:spcBef>
        <a:spcPct val="0"/>
      </a:spcBef>
      <a:spcAft>
        <a:spcPct val="0"/>
      </a:spcAft>
      <a:defRPr kern="1200">
        <a:solidFill>
          <a:schemeClr val="tx1"/>
        </a:solidFill>
        <a:latin typeface="Calibri" pitchFamily="34" charset="0"/>
        <a:ea typeface="+mn-ea"/>
        <a:cs typeface="Arial" charset="0"/>
      </a:defRPr>
    </a:lvl5pPr>
    <a:lvl6pPr marL="2286000" algn="r" defTabSz="914400" rtl="1" eaLnBrk="1" latinLnBrk="0" hangingPunct="1">
      <a:defRPr kern="1200">
        <a:solidFill>
          <a:schemeClr val="tx1"/>
        </a:solidFill>
        <a:latin typeface="Calibri" pitchFamily="34" charset="0"/>
        <a:ea typeface="+mn-ea"/>
        <a:cs typeface="Arial" charset="0"/>
      </a:defRPr>
    </a:lvl6pPr>
    <a:lvl7pPr marL="2743200" algn="r" defTabSz="914400" rtl="1" eaLnBrk="1" latinLnBrk="0" hangingPunct="1">
      <a:defRPr kern="1200">
        <a:solidFill>
          <a:schemeClr val="tx1"/>
        </a:solidFill>
        <a:latin typeface="Calibri" pitchFamily="34" charset="0"/>
        <a:ea typeface="+mn-ea"/>
        <a:cs typeface="Arial" charset="0"/>
      </a:defRPr>
    </a:lvl7pPr>
    <a:lvl8pPr marL="3200400" algn="r" defTabSz="914400" rtl="1" eaLnBrk="1" latinLnBrk="0" hangingPunct="1">
      <a:defRPr kern="1200">
        <a:solidFill>
          <a:schemeClr val="tx1"/>
        </a:solidFill>
        <a:latin typeface="Calibri" pitchFamily="34" charset="0"/>
        <a:ea typeface="+mn-ea"/>
        <a:cs typeface="Arial" charset="0"/>
      </a:defRPr>
    </a:lvl8pPr>
    <a:lvl9pPr marL="3657600" algn="r" defTabSz="914400" rtl="1"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8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smtClean="0">
                <a:latin typeface="+mn-lt"/>
                <a:cs typeface="+mn-cs"/>
              </a:defRPr>
            </a:lvl1pPr>
          </a:lstStyle>
          <a:p>
            <a:pPr>
              <a:defRPr/>
            </a:pPr>
            <a:fld id="{36369D33-478C-4038-BF7A-8DC3D0EB6132}" type="datetimeFigureOut">
              <a:rPr lang="en-US"/>
              <a:pPr>
                <a:defRPr/>
              </a:pPr>
              <a:t>2/12/2015</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ar-SA" smtClean="0"/>
              <a:t>انقر لتحرير أنماط النص الرئيسي</a:t>
            </a:r>
            <a:endParaRPr lang="en-US" smtClean="0"/>
          </a:p>
          <a:p>
            <a:pPr lvl="1"/>
            <a:r>
              <a:rPr lang="ar-SA" smtClean="0"/>
              <a:t>المستوى الثاني</a:t>
            </a:r>
            <a:endParaRPr lang="en-US" smtClean="0"/>
          </a:p>
          <a:p>
            <a:pPr lvl="2"/>
            <a:r>
              <a:rPr lang="ar-SA" smtClean="0"/>
              <a:t>المستوى الثالث</a:t>
            </a:r>
            <a:endParaRPr lang="en-US" smtClean="0"/>
          </a:p>
          <a:p>
            <a:pPr lvl="3"/>
            <a:r>
              <a:rPr lang="ar-SA" smtClean="0"/>
              <a:t>المستوى الرابع</a:t>
            </a:r>
            <a:endParaRPr lang="en-US" smtClean="0"/>
          </a:p>
          <a:p>
            <a:pPr lvl="4"/>
            <a:r>
              <a:rPr lang="ar-SA" smtClean="0"/>
              <a:t>المستوى الخامس</a:t>
            </a:r>
            <a:endParaRPr lang="en-US" smtClean="0"/>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smtClean="0">
                <a:latin typeface="+mn-lt"/>
                <a:cs typeface="+mn-cs"/>
              </a:defRPr>
            </a:lvl1pPr>
          </a:lstStyle>
          <a:p>
            <a:pPr>
              <a:defRPr/>
            </a:pPr>
            <a:fld id="{9800BF9E-2EED-4CE4-8342-34A21B63F1FB}" type="slidenum">
              <a:rPr lang="en-US"/>
              <a:pPr>
                <a:defRPr/>
              </a:pPr>
              <a:t>‹#›</a:t>
            </a:fld>
            <a:endParaRPr lang="en-US"/>
          </a:p>
        </p:txBody>
      </p:sp>
    </p:spTree>
    <p:extLst>
      <p:ext uri="{BB962C8B-B14F-4D97-AF65-F5344CB8AC3E}">
        <p14:creationId xmlns:p14="http://schemas.microsoft.com/office/powerpoint/2010/main" val="33804819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Arial" charset="0"/>
      </a:defRPr>
    </a:lvl1pPr>
    <a:lvl2pPr marL="457200" algn="l" rtl="0" fontAlgn="base">
      <a:spcBef>
        <a:spcPct val="30000"/>
      </a:spcBef>
      <a:spcAft>
        <a:spcPct val="0"/>
      </a:spcAft>
      <a:defRPr sz="1200" kern="1200">
        <a:solidFill>
          <a:schemeClr val="tx1"/>
        </a:solidFill>
        <a:latin typeface="+mn-lt"/>
        <a:ea typeface="+mn-ea"/>
        <a:cs typeface="Arial" charset="0"/>
      </a:defRPr>
    </a:lvl2pPr>
    <a:lvl3pPr marL="914400" algn="l" rtl="0" fontAlgn="base">
      <a:spcBef>
        <a:spcPct val="30000"/>
      </a:spcBef>
      <a:spcAft>
        <a:spcPct val="0"/>
      </a:spcAft>
      <a:defRPr sz="1200" kern="1200">
        <a:solidFill>
          <a:schemeClr val="tx1"/>
        </a:solidFill>
        <a:latin typeface="+mn-lt"/>
        <a:ea typeface="+mn-ea"/>
        <a:cs typeface="Arial" charset="0"/>
      </a:defRPr>
    </a:lvl3pPr>
    <a:lvl4pPr marL="1371600" algn="l" rtl="0" fontAlgn="base">
      <a:spcBef>
        <a:spcPct val="30000"/>
      </a:spcBef>
      <a:spcAft>
        <a:spcPct val="0"/>
      </a:spcAft>
      <a:defRPr sz="1200" kern="1200">
        <a:solidFill>
          <a:schemeClr val="tx1"/>
        </a:solidFill>
        <a:latin typeface="+mn-lt"/>
        <a:ea typeface="+mn-ea"/>
        <a:cs typeface="Arial" charset="0"/>
      </a:defRPr>
    </a:lvl4pPr>
    <a:lvl5pPr marL="1828800" algn="l" rtl="0" fontAlgn="base">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عنصر نائب للتاريخ 3"/>
          <p:cNvSpPr>
            <a:spLocks noGrp="1"/>
          </p:cNvSpPr>
          <p:nvPr>
            <p:ph type="dt" sz="half" idx="10"/>
          </p:nvPr>
        </p:nvSpPr>
        <p:spPr/>
        <p:txBody>
          <a:bodyPr/>
          <a:lstStyle>
            <a:lvl1pPr>
              <a:defRPr/>
            </a:lvl1pPr>
          </a:lstStyle>
          <a:p>
            <a:pPr>
              <a:defRPr/>
            </a:pPr>
            <a:fld id="{1DD72A3C-93B2-4C57-8ED2-99B0527553AC}" type="datetime3">
              <a:rPr lang="en-US"/>
              <a:pPr>
                <a:defRPr/>
              </a:pPr>
              <a:t>12 February 2015</a:t>
            </a:fld>
            <a:endParaRPr lang="en-US"/>
          </a:p>
        </p:txBody>
      </p:sp>
      <p:sp>
        <p:nvSpPr>
          <p:cNvPr id="5" name="عنصر نائب للتذييل 4"/>
          <p:cNvSpPr>
            <a:spLocks noGrp="1"/>
          </p:cNvSpPr>
          <p:nvPr>
            <p:ph type="ftr" sz="quarter" idx="11"/>
          </p:nvPr>
        </p:nvSpPr>
        <p:spPr/>
        <p:txBody>
          <a:bodyPr/>
          <a:lstStyle>
            <a:lvl1pPr>
              <a:defRPr/>
            </a:lvl1pPr>
          </a:lstStyle>
          <a:p>
            <a:pPr>
              <a:defRPr/>
            </a:pPr>
            <a:r>
              <a:rPr lang="ar-SA"/>
              <a:t>دائرة الإحصاءات العامة</a:t>
            </a:r>
            <a:endParaRPr lang="en-US"/>
          </a:p>
        </p:txBody>
      </p:sp>
      <p:sp>
        <p:nvSpPr>
          <p:cNvPr id="6" name="عنصر نائب لرقم الشريحة 5"/>
          <p:cNvSpPr>
            <a:spLocks noGrp="1"/>
          </p:cNvSpPr>
          <p:nvPr>
            <p:ph type="sldNum" sz="quarter" idx="12"/>
          </p:nvPr>
        </p:nvSpPr>
        <p:spPr/>
        <p:txBody>
          <a:bodyPr/>
          <a:lstStyle>
            <a:lvl1pPr>
              <a:defRPr/>
            </a:lvl1pPr>
          </a:lstStyle>
          <a:p>
            <a:pPr>
              <a:defRPr/>
            </a:pPr>
            <a:fld id="{A39764A2-06C0-4BB9-9BA5-C41800FFEEF4}" type="slidenum">
              <a:rPr lang="en-US"/>
              <a:pPr>
                <a:defRPr/>
              </a:pPr>
              <a:t>‹#›</a:t>
            </a:fld>
            <a:endParaRPr lang="en-US"/>
          </a:p>
        </p:txBody>
      </p:sp>
    </p:spTree>
    <p:extLst>
      <p:ext uri="{BB962C8B-B14F-4D97-AF65-F5344CB8AC3E}">
        <p14:creationId xmlns:p14="http://schemas.microsoft.com/office/powerpoint/2010/main" val="1303730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en-US"/>
          </a:p>
        </p:txBody>
      </p:sp>
      <p:sp>
        <p:nvSpPr>
          <p:cNvPr id="3" name="عنصر نائب للعنوان العمودي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عنصر نائب للتاريخ 3"/>
          <p:cNvSpPr>
            <a:spLocks noGrp="1"/>
          </p:cNvSpPr>
          <p:nvPr>
            <p:ph type="dt" sz="half" idx="10"/>
          </p:nvPr>
        </p:nvSpPr>
        <p:spPr/>
        <p:txBody>
          <a:bodyPr/>
          <a:lstStyle>
            <a:lvl1pPr>
              <a:defRPr/>
            </a:lvl1pPr>
          </a:lstStyle>
          <a:p>
            <a:pPr>
              <a:defRPr/>
            </a:pPr>
            <a:fld id="{4172237C-9539-41AA-BCC7-4A6ADB950E06}" type="datetime3">
              <a:rPr lang="en-US"/>
              <a:pPr>
                <a:defRPr/>
              </a:pPr>
              <a:t>12 February 2015</a:t>
            </a:fld>
            <a:endParaRPr lang="en-US"/>
          </a:p>
        </p:txBody>
      </p:sp>
      <p:sp>
        <p:nvSpPr>
          <p:cNvPr id="5" name="عنصر نائب للتذييل 4"/>
          <p:cNvSpPr>
            <a:spLocks noGrp="1"/>
          </p:cNvSpPr>
          <p:nvPr>
            <p:ph type="ftr" sz="quarter" idx="11"/>
          </p:nvPr>
        </p:nvSpPr>
        <p:spPr/>
        <p:txBody>
          <a:bodyPr/>
          <a:lstStyle>
            <a:lvl1pPr>
              <a:defRPr/>
            </a:lvl1pPr>
          </a:lstStyle>
          <a:p>
            <a:pPr>
              <a:defRPr/>
            </a:pPr>
            <a:r>
              <a:rPr lang="ar-SA"/>
              <a:t>دائرة الإحصاءات العامة</a:t>
            </a:r>
            <a:endParaRPr lang="en-US"/>
          </a:p>
        </p:txBody>
      </p:sp>
      <p:sp>
        <p:nvSpPr>
          <p:cNvPr id="6" name="عنصر نائب لرقم الشريحة 5"/>
          <p:cNvSpPr>
            <a:spLocks noGrp="1"/>
          </p:cNvSpPr>
          <p:nvPr>
            <p:ph type="sldNum" sz="quarter" idx="12"/>
          </p:nvPr>
        </p:nvSpPr>
        <p:spPr/>
        <p:txBody>
          <a:bodyPr/>
          <a:lstStyle>
            <a:lvl1pPr>
              <a:defRPr/>
            </a:lvl1pPr>
          </a:lstStyle>
          <a:p>
            <a:pPr>
              <a:defRPr/>
            </a:pPr>
            <a:fld id="{FDA37628-3A45-47E8-B532-69AEFAB7D7D4}" type="slidenum">
              <a:rPr lang="en-US"/>
              <a:pPr>
                <a:defRPr/>
              </a:pPr>
              <a:t>‹#›</a:t>
            </a:fld>
            <a:endParaRPr lang="en-US"/>
          </a:p>
        </p:txBody>
      </p:sp>
    </p:spTree>
    <p:extLst>
      <p:ext uri="{BB962C8B-B14F-4D97-AF65-F5344CB8AC3E}">
        <p14:creationId xmlns:p14="http://schemas.microsoft.com/office/powerpoint/2010/main" val="2917817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عنصر نائب للتاريخ 3"/>
          <p:cNvSpPr>
            <a:spLocks noGrp="1"/>
          </p:cNvSpPr>
          <p:nvPr>
            <p:ph type="dt" sz="half" idx="10"/>
          </p:nvPr>
        </p:nvSpPr>
        <p:spPr/>
        <p:txBody>
          <a:bodyPr/>
          <a:lstStyle>
            <a:lvl1pPr>
              <a:defRPr/>
            </a:lvl1pPr>
          </a:lstStyle>
          <a:p>
            <a:pPr>
              <a:defRPr/>
            </a:pPr>
            <a:fld id="{1974613C-C184-4EC6-AD41-D024D32D33FE}" type="datetime3">
              <a:rPr lang="en-US"/>
              <a:pPr>
                <a:defRPr/>
              </a:pPr>
              <a:t>12 February 2015</a:t>
            </a:fld>
            <a:endParaRPr lang="en-US"/>
          </a:p>
        </p:txBody>
      </p:sp>
      <p:sp>
        <p:nvSpPr>
          <p:cNvPr id="5" name="عنصر نائب للتذييل 4"/>
          <p:cNvSpPr>
            <a:spLocks noGrp="1"/>
          </p:cNvSpPr>
          <p:nvPr>
            <p:ph type="ftr" sz="quarter" idx="11"/>
          </p:nvPr>
        </p:nvSpPr>
        <p:spPr/>
        <p:txBody>
          <a:bodyPr/>
          <a:lstStyle>
            <a:lvl1pPr>
              <a:defRPr/>
            </a:lvl1pPr>
          </a:lstStyle>
          <a:p>
            <a:pPr>
              <a:defRPr/>
            </a:pPr>
            <a:r>
              <a:rPr lang="ar-SA"/>
              <a:t>دائرة الإحصاءات العامة</a:t>
            </a:r>
            <a:endParaRPr lang="en-US"/>
          </a:p>
        </p:txBody>
      </p:sp>
      <p:sp>
        <p:nvSpPr>
          <p:cNvPr id="6" name="عنصر نائب لرقم الشريحة 5"/>
          <p:cNvSpPr>
            <a:spLocks noGrp="1"/>
          </p:cNvSpPr>
          <p:nvPr>
            <p:ph type="sldNum" sz="quarter" idx="12"/>
          </p:nvPr>
        </p:nvSpPr>
        <p:spPr/>
        <p:txBody>
          <a:bodyPr/>
          <a:lstStyle>
            <a:lvl1pPr>
              <a:defRPr/>
            </a:lvl1pPr>
          </a:lstStyle>
          <a:p>
            <a:pPr>
              <a:defRPr/>
            </a:pPr>
            <a:fld id="{EBCB2DBE-3972-407A-93B0-76AC68BE0334}" type="slidenum">
              <a:rPr lang="en-US"/>
              <a:pPr>
                <a:defRPr/>
              </a:pPr>
              <a:t>‹#›</a:t>
            </a:fld>
            <a:endParaRPr lang="en-US"/>
          </a:p>
        </p:txBody>
      </p:sp>
    </p:spTree>
    <p:extLst>
      <p:ext uri="{BB962C8B-B14F-4D97-AF65-F5344CB8AC3E}">
        <p14:creationId xmlns:p14="http://schemas.microsoft.com/office/powerpoint/2010/main" val="365629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en-US"/>
          </a:p>
        </p:txBody>
      </p:sp>
      <p:sp>
        <p:nvSpPr>
          <p:cNvPr id="3" name="عنصر نائب للمحتوى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عنصر نائب للتاريخ 3"/>
          <p:cNvSpPr>
            <a:spLocks noGrp="1"/>
          </p:cNvSpPr>
          <p:nvPr>
            <p:ph type="dt" sz="half" idx="10"/>
          </p:nvPr>
        </p:nvSpPr>
        <p:spPr/>
        <p:txBody>
          <a:bodyPr/>
          <a:lstStyle>
            <a:lvl1pPr>
              <a:defRPr/>
            </a:lvl1pPr>
          </a:lstStyle>
          <a:p>
            <a:pPr>
              <a:defRPr/>
            </a:pPr>
            <a:fld id="{0AA901AE-8D76-40B6-9C45-7D3ADBFDA61E}" type="datetime3">
              <a:rPr lang="en-US"/>
              <a:pPr>
                <a:defRPr/>
              </a:pPr>
              <a:t>12 February 2015</a:t>
            </a:fld>
            <a:endParaRPr lang="en-US"/>
          </a:p>
        </p:txBody>
      </p:sp>
      <p:sp>
        <p:nvSpPr>
          <p:cNvPr id="5" name="عنصر نائب للتذييل 4"/>
          <p:cNvSpPr>
            <a:spLocks noGrp="1"/>
          </p:cNvSpPr>
          <p:nvPr>
            <p:ph type="ftr" sz="quarter" idx="11"/>
          </p:nvPr>
        </p:nvSpPr>
        <p:spPr/>
        <p:txBody>
          <a:bodyPr/>
          <a:lstStyle>
            <a:lvl1pPr>
              <a:defRPr/>
            </a:lvl1pPr>
          </a:lstStyle>
          <a:p>
            <a:pPr>
              <a:defRPr/>
            </a:pPr>
            <a:r>
              <a:rPr lang="ar-SA"/>
              <a:t>دائرة الإحصاءات العامة</a:t>
            </a:r>
            <a:endParaRPr lang="en-US"/>
          </a:p>
        </p:txBody>
      </p:sp>
      <p:sp>
        <p:nvSpPr>
          <p:cNvPr id="6" name="عنصر نائب لرقم الشريحة 5"/>
          <p:cNvSpPr>
            <a:spLocks noGrp="1"/>
          </p:cNvSpPr>
          <p:nvPr>
            <p:ph type="sldNum" sz="quarter" idx="12"/>
          </p:nvPr>
        </p:nvSpPr>
        <p:spPr/>
        <p:txBody>
          <a:bodyPr/>
          <a:lstStyle>
            <a:lvl1pPr>
              <a:defRPr/>
            </a:lvl1pPr>
          </a:lstStyle>
          <a:p>
            <a:pPr>
              <a:defRPr/>
            </a:pPr>
            <a:fld id="{D5A0FA9D-F6BC-4ADD-AE4F-54C2BB3FD685}" type="slidenum">
              <a:rPr lang="en-US"/>
              <a:pPr>
                <a:defRPr/>
              </a:pPr>
              <a:t>‹#›</a:t>
            </a:fld>
            <a:endParaRPr lang="en-US"/>
          </a:p>
        </p:txBody>
      </p:sp>
    </p:spTree>
    <p:extLst>
      <p:ext uri="{BB962C8B-B14F-4D97-AF65-F5344CB8AC3E}">
        <p14:creationId xmlns:p14="http://schemas.microsoft.com/office/powerpoint/2010/main" val="2943089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عنصر نائب للتاريخ 3"/>
          <p:cNvSpPr>
            <a:spLocks noGrp="1"/>
          </p:cNvSpPr>
          <p:nvPr>
            <p:ph type="dt" sz="half" idx="10"/>
          </p:nvPr>
        </p:nvSpPr>
        <p:spPr/>
        <p:txBody>
          <a:bodyPr/>
          <a:lstStyle>
            <a:lvl1pPr>
              <a:defRPr/>
            </a:lvl1pPr>
          </a:lstStyle>
          <a:p>
            <a:pPr>
              <a:defRPr/>
            </a:pPr>
            <a:fld id="{66B329C8-AC24-417E-9F01-8AA5A0BE8EA9}" type="datetime3">
              <a:rPr lang="en-US"/>
              <a:pPr>
                <a:defRPr/>
              </a:pPr>
              <a:t>12 February 2015</a:t>
            </a:fld>
            <a:endParaRPr lang="en-US"/>
          </a:p>
        </p:txBody>
      </p:sp>
      <p:sp>
        <p:nvSpPr>
          <p:cNvPr id="5" name="عنصر نائب للتذييل 4"/>
          <p:cNvSpPr>
            <a:spLocks noGrp="1"/>
          </p:cNvSpPr>
          <p:nvPr>
            <p:ph type="ftr" sz="quarter" idx="11"/>
          </p:nvPr>
        </p:nvSpPr>
        <p:spPr/>
        <p:txBody>
          <a:bodyPr/>
          <a:lstStyle>
            <a:lvl1pPr>
              <a:defRPr/>
            </a:lvl1pPr>
          </a:lstStyle>
          <a:p>
            <a:pPr>
              <a:defRPr/>
            </a:pPr>
            <a:r>
              <a:rPr lang="ar-SA"/>
              <a:t>دائرة الإحصاءات العامة</a:t>
            </a:r>
            <a:endParaRPr lang="en-US"/>
          </a:p>
        </p:txBody>
      </p:sp>
      <p:sp>
        <p:nvSpPr>
          <p:cNvPr id="6" name="عنصر نائب لرقم الشريحة 5"/>
          <p:cNvSpPr>
            <a:spLocks noGrp="1"/>
          </p:cNvSpPr>
          <p:nvPr>
            <p:ph type="sldNum" sz="quarter" idx="12"/>
          </p:nvPr>
        </p:nvSpPr>
        <p:spPr/>
        <p:txBody>
          <a:bodyPr/>
          <a:lstStyle>
            <a:lvl1pPr>
              <a:defRPr/>
            </a:lvl1pPr>
          </a:lstStyle>
          <a:p>
            <a:pPr>
              <a:defRPr/>
            </a:pPr>
            <a:fld id="{869C749A-BB1F-4AD0-99D1-56819B625DB6}" type="slidenum">
              <a:rPr lang="en-US"/>
              <a:pPr>
                <a:defRPr/>
              </a:pPr>
              <a:t>‹#›</a:t>
            </a:fld>
            <a:endParaRPr lang="en-US"/>
          </a:p>
        </p:txBody>
      </p:sp>
    </p:spTree>
    <p:extLst>
      <p:ext uri="{BB962C8B-B14F-4D97-AF65-F5344CB8AC3E}">
        <p14:creationId xmlns:p14="http://schemas.microsoft.com/office/powerpoint/2010/main" val="2945414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عنصر نائب للتاريخ 4"/>
          <p:cNvSpPr>
            <a:spLocks noGrp="1"/>
          </p:cNvSpPr>
          <p:nvPr>
            <p:ph type="dt" sz="half" idx="10"/>
          </p:nvPr>
        </p:nvSpPr>
        <p:spPr/>
        <p:txBody>
          <a:bodyPr/>
          <a:lstStyle>
            <a:lvl1pPr>
              <a:defRPr/>
            </a:lvl1pPr>
          </a:lstStyle>
          <a:p>
            <a:pPr>
              <a:defRPr/>
            </a:pPr>
            <a:fld id="{D071F04C-6439-44E6-9F91-E43A58CAC86D}" type="datetime3">
              <a:rPr lang="en-US"/>
              <a:pPr>
                <a:defRPr/>
              </a:pPr>
              <a:t>12 February 2015</a:t>
            </a:fld>
            <a:endParaRPr lang="en-US"/>
          </a:p>
        </p:txBody>
      </p:sp>
      <p:sp>
        <p:nvSpPr>
          <p:cNvPr id="6" name="عنصر نائب للتذييل 5"/>
          <p:cNvSpPr>
            <a:spLocks noGrp="1"/>
          </p:cNvSpPr>
          <p:nvPr>
            <p:ph type="ftr" sz="quarter" idx="11"/>
          </p:nvPr>
        </p:nvSpPr>
        <p:spPr/>
        <p:txBody>
          <a:bodyPr/>
          <a:lstStyle>
            <a:lvl1pPr>
              <a:defRPr/>
            </a:lvl1pPr>
          </a:lstStyle>
          <a:p>
            <a:pPr>
              <a:defRPr/>
            </a:pPr>
            <a:r>
              <a:rPr lang="ar-SA"/>
              <a:t>دائرة الإحصاءات العامة</a:t>
            </a:r>
            <a:endParaRPr lang="en-US"/>
          </a:p>
        </p:txBody>
      </p:sp>
      <p:sp>
        <p:nvSpPr>
          <p:cNvPr id="7" name="عنصر نائب لرقم الشريحة 6"/>
          <p:cNvSpPr>
            <a:spLocks noGrp="1"/>
          </p:cNvSpPr>
          <p:nvPr>
            <p:ph type="sldNum" sz="quarter" idx="12"/>
          </p:nvPr>
        </p:nvSpPr>
        <p:spPr/>
        <p:txBody>
          <a:bodyPr/>
          <a:lstStyle>
            <a:lvl1pPr>
              <a:defRPr/>
            </a:lvl1pPr>
          </a:lstStyle>
          <a:p>
            <a:pPr>
              <a:defRPr/>
            </a:pPr>
            <a:fld id="{6CDB6634-BF46-4ECD-B3FA-B02D44891D33}" type="slidenum">
              <a:rPr lang="en-US"/>
              <a:pPr>
                <a:defRPr/>
              </a:pPr>
              <a:t>‹#›</a:t>
            </a:fld>
            <a:endParaRPr lang="en-US"/>
          </a:p>
        </p:txBody>
      </p:sp>
    </p:spTree>
    <p:extLst>
      <p:ext uri="{BB962C8B-B14F-4D97-AF65-F5344CB8AC3E}">
        <p14:creationId xmlns:p14="http://schemas.microsoft.com/office/powerpoint/2010/main" val="1655965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en-US" smtClean="0"/>
              <a:t>Click to edit Master title style</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عنصر نائب للتاريخ 6"/>
          <p:cNvSpPr>
            <a:spLocks noGrp="1"/>
          </p:cNvSpPr>
          <p:nvPr>
            <p:ph type="dt" sz="half" idx="10"/>
          </p:nvPr>
        </p:nvSpPr>
        <p:spPr/>
        <p:txBody>
          <a:bodyPr/>
          <a:lstStyle>
            <a:lvl1pPr>
              <a:defRPr/>
            </a:lvl1pPr>
          </a:lstStyle>
          <a:p>
            <a:pPr>
              <a:defRPr/>
            </a:pPr>
            <a:fld id="{CF65341D-0FC5-4DE7-8B73-62492BCC9C18}" type="datetime3">
              <a:rPr lang="en-US"/>
              <a:pPr>
                <a:defRPr/>
              </a:pPr>
              <a:t>12 February 2015</a:t>
            </a:fld>
            <a:endParaRPr lang="en-US"/>
          </a:p>
        </p:txBody>
      </p:sp>
      <p:sp>
        <p:nvSpPr>
          <p:cNvPr id="8" name="عنصر نائب للتذييل 7"/>
          <p:cNvSpPr>
            <a:spLocks noGrp="1"/>
          </p:cNvSpPr>
          <p:nvPr>
            <p:ph type="ftr" sz="quarter" idx="11"/>
          </p:nvPr>
        </p:nvSpPr>
        <p:spPr/>
        <p:txBody>
          <a:bodyPr/>
          <a:lstStyle>
            <a:lvl1pPr>
              <a:defRPr/>
            </a:lvl1pPr>
          </a:lstStyle>
          <a:p>
            <a:pPr>
              <a:defRPr/>
            </a:pPr>
            <a:r>
              <a:rPr lang="ar-SA"/>
              <a:t>دائرة الإحصاءات العامة</a:t>
            </a:r>
            <a:endParaRPr lang="en-US"/>
          </a:p>
        </p:txBody>
      </p:sp>
      <p:sp>
        <p:nvSpPr>
          <p:cNvPr id="9" name="عنصر نائب لرقم الشريحة 8"/>
          <p:cNvSpPr>
            <a:spLocks noGrp="1"/>
          </p:cNvSpPr>
          <p:nvPr>
            <p:ph type="sldNum" sz="quarter" idx="12"/>
          </p:nvPr>
        </p:nvSpPr>
        <p:spPr/>
        <p:txBody>
          <a:bodyPr/>
          <a:lstStyle>
            <a:lvl1pPr>
              <a:defRPr/>
            </a:lvl1pPr>
          </a:lstStyle>
          <a:p>
            <a:pPr>
              <a:defRPr/>
            </a:pPr>
            <a:fld id="{9BE3A59F-7C75-480C-B0BC-6E0F85EEE66C}" type="slidenum">
              <a:rPr lang="en-US"/>
              <a:pPr>
                <a:defRPr/>
              </a:pPr>
              <a:t>‹#›</a:t>
            </a:fld>
            <a:endParaRPr lang="en-US"/>
          </a:p>
        </p:txBody>
      </p:sp>
    </p:spTree>
    <p:extLst>
      <p:ext uri="{BB962C8B-B14F-4D97-AF65-F5344CB8AC3E}">
        <p14:creationId xmlns:p14="http://schemas.microsoft.com/office/powerpoint/2010/main" val="2022601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Click to edit Master title style</a:t>
            </a:r>
            <a:endParaRPr lang="en-US"/>
          </a:p>
        </p:txBody>
      </p:sp>
      <p:sp>
        <p:nvSpPr>
          <p:cNvPr id="3" name="عنصر نائب للتاريخ 2"/>
          <p:cNvSpPr>
            <a:spLocks noGrp="1"/>
          </p:cNvSpPr>
          <p:nvPr>
            <p:ph type="dt" sz="half" idx="10"/>
          </p:nvPr>
        </p:nvSpPr>
        <p:spPr/>
        <p:txBody>
          <a:bodyPr/>
          <a:lstStyle>
            <a:lvl1pPr>
              <a:defRPr/>
            </a:lvl1pPr>
          </a:lstStyle>
          <a:p>
            <a:pPr>
              <a:defRPr/>
            </a:pPr>
            <a:fld id="{D0D26897-A236-4E74-84B1-FD9CDC288F4A}" type="datetime3">
              <a:rPr lang="en-US"/>
              <a:pPr>
                <a:defRPr/>
              </a:pPr>
              <a:t>12 February 2015</a:t>
            </a:fld>
            <a:endParaRPr lang="en-US"/>
          </a:p>
        </p:txBody>
      </p:sp>
      <p:sp>
        <p:nvSpPr>
          <p:cNvPr id="4" name="عنصر نائب للتذييل 3"/>
          <p:cNvSpPr>
            <a:spLocks noGrp="1"/>
          </p:cNvSpPr>
          <p:nvPr>
            <p:ph type="ftr" sz="quarter" idx="11"/>
          </p:nvPr>
        </p:nvSpPr>
        <p:spPr/>
        <p:txBody>
          <a:bodyPr/>
          <a:lstStyle>
            <a:lvl1pPr>
              <a:defRPr/>
            </a:lvl1pPr>
          </a:lstStyle>
          <a:p>
            <a:pPr>
              <a:defRPr/>
            </a:pPr>
            <a:r>
              <a:rPr lang="ar-SA"/>
              <a:t>دائرة الإحصاءات العامة</a:t>
            </a:r>
            <a:endParaRPr lang="en-US"/>
          </a:p>
        </p:txBody>
      </p:sp>
      <p:sp>
        <p:nvSpPr>
          <p:cNvPr id="5" name="عنصر نائب لرقم الشريحة 4"/>
          <p:cNvSpPr>
            <a:spLocks noGrp="1"/>
          </p:cNvSpPr>
          <p:nvPr>
            <p:ph type="sldNum" sz="quarter" idx="12"/>
          </p:nvPr>
        </p:nvSpPr>
        <p:spPr/>
        <p:txBody>
          <a:bodyPr/>
          <a:lstStyle>
            <a:lvl1pPr>
              <a:defRPr/>
            </a:lvl1pPr>
          </a:lstStyle>
          <a:p>
            <a:pPr>
              <a:defRPr/>
            </a:pPr>
            <a:fld id="{9509D49C-6C11-4F2B-A978-C7DFCC87B09D}" type="slidenum">
              <a:rPr lang="en-US"/>
              <a:pPr>
                <a:defRPr/>
              </a:pPr>
              <a:t>‹#›</a:t>
            </a:fld>
            <a:endParaRPr lang="en-US"/>
          </a:p>
        </p:txBody>
      </p:sp>
    </p:spTree>
    <p:extLst>
      <p:ext uri="{BB962C8B-B14F-4D97-AF65-F5344CB8AC3E}">
        <p14:creationId xmlns:p14="http://schemas.microsoft.com/office/powerpoint/2010/main" val="3958614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pPr>
              <a:defRPr/>
            </a:pPr>
            <a:fld id="{98981B53-DA70-4510-9A86-BAD0F0EF1370}" type="datetime3">
              <a:rPr lang="en-US"/>
              <a:pPr>
                <a:defRPr/>
              </a:pPr>
              <a:t>12 February 2015</a:t>
            </a:fld>
            <a:endParaRPr lang="en-US"/>
          </a:p>
        </p:txBody>
      </p:sp>
      <p:sp>
        <p:nvSpPr>
          <p:cNvPr id="3" name="عنصر نائب للتذييل 2"/>
          <p:cNvSpPr>
            <a:spLocks noGrp="1"/>
          </p:cNvSpPr>
          <p:nvPr>
            <p:ph type="ftr" sz="quarter" idx="11"/>
          </p:nvPr>
        </p:nvSpPr>
        <p:spPr/>
        <p:txBody>
          <a:bodyPr/>
          <a:lstStyle>
            <a:lvl1pPr>
              <a:defRPr/>
            </a:lvl1pPr>
          </a:lstStyle>
          <a:p>
            <a:pPr>
              <a:defRPr/>
            </a:pPr>
            <a:r>
              <a:rPr lang="ar-SA"/>
              <a:t>دائرة الإحصاءات العامة</a:t>
            </a:r>
            <a:endParaRPr lang="en-US"/>
          </a:p>
        </p:txBody>
      </p:sp>
      <p:sp>
        <p:nvSpPr>
          <p:cNvPr id="4" name="عنصر نائب لرقم الشريحة 3"/>
          <p:cNvSpPr>
            <a:spLocks noGrp="1"/>
          </p:cNvSpPr>
          <p:nvPr>
            <p:ph type="sldNum" sz="quarter" idx="12"/>
          </p:nvPr>
        </p:nvSpPr>
        <p:spPr/>
        <p:txBody>
          <a:bodyPr/>
          <a:lstStyle>
            <a:lvl1pPr>
              <a:defRPr/>
            </a:lvl1pPr>
          </a:lstStyle>
          <a:p>
            <a:pPr>
              <a:defRPr/>
            </a:pPr>
            <a:fld id="{64A250E5-20CE-4BD9-BA2E-5A131330A647}" type="slidenum">
              <a:rPr lang="en-US"/>
              <a:pPr>
                <a:defRPr/>
              </a:pPr>
              <a:t>‹#›</a:t>
            </a:fld>
            <a:endParaRPr lang="en-US"/>
          </a:p>
        </p:txBody>
      </p:sp>
    </p:spTree>
    <p:extLst>
      <p:ext uri="{BB962C8B-B14F-4D97-AF65-F5344CB8AC3E}">
        <p14:creationId xmlns:p14="http://schemas.microsoft.com/office/powerpoint/2010/main" val="686548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64F67307-0829-4AB9-96D8-018BE7FC04D1}" type="datetime3">
              <a:rPr lang="en-US"/>
              <a:pPr>
                <a:defRPr/>
              </a:pPr>
              <a:t>12 February 2015</a:t>
            </a:fld>
            <a:endParaRPr lang="en-US"/>
          </a:p>
        </p:txBody>
      </p:sp>
      <p:sp>
        <p:nvSpPr>
          <p:cNvPr id="6" name="عنصر نائب للتذييل 5"/>
          <p:cNvSpPr>
            <a:spLocks noGrp="1"/>
          </p:cNvSpPr>
          <p:nvPr>
            <p:ph type="ftr" sz="quarter" idx="11"/>
          </p:nvPr>
        </p:nvSpPr>
        <p:spPr/>
        <p:txBody>
          <a:bodyPr/>
          <a:lstStyle>
            <a:lvl1pPr>
              <a:defRPr/>
            </a:lvl1pPr>
          </a:lstStyle>
          <a:p>
            <a:pPr>
              <a:defRPr/>
            </a:pPr>
            <a:r>
              <a:rPr lang="ar-SA"/>
              <a:t>دائرة الإحصاءات العامة</a:t>
            </a:r>
            <a:endParaRPr lang="en-US"/>
          </a:p>
        </p:txBody>
      </p:sp>
      <p:sp>
        <p:nvSpPr>
          <p:cNvPr id="7" name="عنصر نائب لرقم الشريحة 6"/>
          <p:cNvSpPr>
            <a:spLocks noGrp="1"/>
          </p:cNvSpPr>
          <p:nvPr>
            <p:ph type="sldNum" sz="quarter" idx="12"/>
          </p:nvPr>
        </p:nvSpPr>
        <p:spPr/>
        <p:txBody>
          <a:bodyPr/>
          <a:lstStyle>
            <a:lvl1pPr>
              <a:defRPr/>
            </a:lvl1pPr>
          </a:lstStyle>
          <a:p>
            <a:pPr>
              <a:defRPr/>
            </a:pPr>
            <a:fld id="{B4B276B7-1EB6-4E86-B313-85FC733A7CBF}" type="slidenum">
              <a:rPr lang="en-US"/>
              <a:pPr>
                <a:defRPr/>
              </a:pPr>
              <a:t>‹#›</a:t>
            </a:fld>
            <a:endParaRPr lang="en-US"/>
          </a:p>
        </p:txBody>
      </p:sp>
    </p:spTree>
    <p:extLst>
      <p:ext uri="{BB962C8B-B14F-4D97-AF65-F5344CB8AC3E}">
        <p14:creationId xmlns:p14="http://schemas.microsoft.com/office/powerpoint/2010/main" val="32573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عنصر نائب للصورة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عنصر نائب للتاريخ 4"/>
          <p:cNvSpPr>
            <a:spLocks noGrp="1"/>
          </p:cNvSpPr>
          <p:nvPr>
            <p:ph type="dt" sz="half" idx="10"/>
          </p:nvPr>
        </p:nvSpPr>
        <p:spPr/>
        <p:txBody>
          <a:bodyPr/>
          <a:lstStyle>
            <a:lvl1pPr>
              <a:defRPr/>
            </a:lvl1pPr>
          </a:lstStyle>
          <a:p>
            <a:pPr>
              <a:defRPr/>
            </a:pPr>
            <a:fld id="{6BE08213-BD1F-4573-8E3D-076EF710E4E7}" type="datetime3">
              <a:rPr lang="en-US"/>
              <a:pPr>
                <a:defRPr/>
              </a:pPr>
              <a:t>12 February 2015</a:t>
            </a:fld>
            <a:endParaRPr lang="en-US"/>
          </a:p>
        </p:txBody>
      </p:sp>
      <p:sp>
        <p:nvSpPr>
          <p:cNvPr id="6" name="عنصر نائب للتذييل 5"/>
          <p:cNvSpPr>
            <a:spLocks noGrp="1"/>
          </p:cNvSpPr>
          <p:nvPr>
            <p:ph type="ftr" sz="quarter" idx="11"/>
          </p:nvPr>
        </p:nvSpPr>
        <p:spPr/>
        <p:txBody>
          <a:bodyPr/>
          <a:lstStyle>
            <a:lvl1pPr>
              <a:defRPr/>
            </a:lvl1pPr>
          </a:lstStyle>
          <a:p>
            <a:pPr>
              <a:defRPr/>
            </a:pPr>
            <a:r>
              <a:rPr lang="ar-SA"/>
              <a:t>دائرة الإحصاءات العامة</a:t>
            </a:r>
            <a:endParaRPr lang="en-US"/>
          </a:p>
        </p:txBody>
      </p:sp>
      <p:sp>
        <p:nvSpPr>
          <p:cNvPr id="7" name="عنصر نائب لرقم الشريحة 6"/>
          <p:cNvSpPr>
            <a:spLocks noGrp="1"/>
          </p:cNvSpPr>
          <p:nvPr>
            <p:ph type="sldNum" sz="quarter" idx="12"/>
          </p:nvPr>
        </p:nvSpPr>
        <p:spPr/>
        <p:txBody>
          <a:bodyPr/>
          <a:lstStyle>
            <a:lvl1pPr>
              <a:defRPr/>
            </a:lvl1pPr>
          </a:lstStyle>
          <a:p>
            <a:pPr>
              <a:defRPr/>
            </a:pPr>
            <a:fld id="{C76E279B-C84F-4B54-B2DC-71D99ECCF636}" type="slidenum">
              <a:rPr lang="en-US"/>
              <a:pPr>
                <a:defRPr/>
              </a:pPr>
              <a:t>‹#›</a:t>
            </a:fld>
            <a:endParaRPr lang="en-US"/>
          </a:p>
        </p:txBody>
      </p:sp>
    </p:spTree>
    <p:extLst>
      <p:ext uri="{BB962C8B-B14F-4D97-AF65-F5344CB8AC3E}">
        <p14:creationId xmlns:p14="http://schemas.microsoft.com/office/powerpoint/2010/main" val="1804151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0" y="0"/>
            <a:ext cx="914400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sp>
        <p:nvSpPr>
          <p:cNvPr id="1027" name="عنصر نائب للنص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smtClean="0">
                <a:solidFill>
                  <a:schemeClr val="tx1">
                    <a:tint val="75000"/>
                  </a:schemeClr>
                </a:solidFill>
                <a:latin typeface="+mn-lt"/>
                <a:cs typeface="+mn-cs"/>
              </a:defRPr>
            </a:lvl1pPr>
          </a:lstStyle>
          <a:p>
            <a:pPr>
              <a:defRPr/>
            </a:pPr>
            <a:fld id="{1948E39B-58A5-4DCB-BE3F-2911616DE3B2}" type="datetime3">
              <a:rPr lang="en-US"/>
              <a:pPr>
                <a:defRPr/>
              </a:pPr>
              <a:t>12 February 2015</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dirty="0" smtClean="0">
                <a:solidFill>
                  <a:schemeClr val="tx1">
                    <a:tint val="75000"/>
                  </a:schemeClr>
                </a:solidFill>
                <a:latin typeface="+mn-lt"/>
                <a:cs typeface="+mn-cs"/>
              </a:defRPr>
            </a:lvl1pPr>
          </a:lstStyle>
          <a:p>
            <a:pPr>
              <a:defRPr/>
            </a:pPr>
            <a:r>
              <a:rPr lang="ar-JO"/>
              <a:t>دائرة الإحصاءات العامة</a:t>
            </a:r>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rtl="0" fontAlgn="auto">
              <a:spcBef>
                <a:spcPts val="0"/>
              </a:spcBef>
              <a:spcAft>
                <a:spcPts val="0"/>
              </a:spcAft>
              <a:defRPr sz="1200" smtClean="0">
                <a:solidFill>
                  <a:schemeClr val="tx1">
                    <a:tint val="75000"/>
                  </a:schemeClr>
                </a:solidFill>
                <a:latin typeface="+mn-lt"/>
                <a:cs typeface="+mn-cs"/>
              </a:defRPr>
            </a:lvl1pPr>
          </a:lstStyle>
          <a:p>
            <a:pPr>
              <a:defRPr/>
            </a:pPr>
            <a:fld id="{B81ACDCF-1985-425F-BA68-673A78449EBB}" type="slidenum">
              <a:rPr lang="en-US"/>
              <a:pPr>
                <a:defRPr/>
              </a:pPr>
              <a:t>‹#›</a:t>
            </a:fld>
            <a:endParaRPr lang="en-US"/>
          </a:p>
        </p:txBody>
      </p:sp>
      <p:pic>
        <p:nvPicPr>
          <p:cNvPr id="1031" name="صورة 6" descr="banner.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p:txStyles>
    <p:titleStyle>
      <a:lvl1pPr algn="ctr" rtl="1" eaLnBrk="1" fontAlgn="base" hangingPunct="1">
        <a:spcBef>
          <a:spcPct val="0"/>
        </a:spcBef>
        <a:spcAft>
          <a:spcPct val="0"/>
        </a:spcAft>
        <a:defRPr sz="4400" kern="1200">
          <a:solidFill>
            <a:schemeClr val="tx1"/>
          </a:solidFill>
          <a:latin typeface="+mj-lt"/>
          <a:ea typeface="+mj-ea"/>
          <a:cs typeface="Arial" charset="0"/>
        </a:defRPr>
      </a:lvl1pPr>
      <a:lvl2pPr algn="ctr" rtl="1" eaLnBrk="1" fontAlgn="base" hangingPunct="1">
        <a:spcBef>
          <a:spcPct val="0"/>
        </a:spcBef>
        <a:spcAft>
          <a:spcPct val="0"/>
        </a:spcAft>
        <a:defRPr sz="4400">
          <a:solidFill>
            <a:schemeClr val="tx1"/>
          </a:solidFill>
          <a:latin typeface="Calibri" pitchFamily="34" charset="0"/>
          <a:cs typeface="Arial" charset="0"/>
        </a:defRPr>
      </a:lvl2pPr>
      <a:lvl3pPr algn="ctr" rtl="1" eaLnBrk="1" fontAlgn="base" hangingPunct="1">
        <a:spcBef>
          <a:spcPct val="0"/>
        </a:spcBef>
        <a:spcAft>
          <a:spcPct val="0"/>
        </a:spcAft>
        <a:defRPr sz="4400">
          <a:solidFill>
            <a:schemeClr val="tx1"/>
          </a:solidFill>
          <a:latin typeface="Calibri" pitchFamily="34" charset="0"/>
          <a:cs typeface="Arial" charset="0"/>
        </a:defRPr>
      </a:lvl3pPr>
      <a:lvl4pPr algn="ctr" rtl="1" eaLnBrk="1" fontAlgn="base" hangingPunct="1">
        <a:spcBef>
          <a:spcPct val="0"/>
        </a:spcBef>
        <a:spcAft>
          <a:spcPct val="0"/>
        </a:spcAft>
        <a:defRPr sz="4400">
          <a:solidFill>
            <a:schemeClr val="tx1"/>
          </a:solidFill>
          <a:latin typeface="Calibri" pitchFamily="34" charset="0"/>
          <a:cs typeface="Arial" charset="0"/>
        </a:defRPr>
      </a:lvl4pPr>
      <a:lvl5pPr algn="ctr" rtl="1" eaLnBrk="1" fontAlgn="base" hangingPunct="1">
        <a:spcBef>
          <a:spcPct val="0"/>
        </a:spcBef>
        <a:spcAft>
          <a:spcPct val="0"/>
        </a:spcAft>
        <a:defRPr sz="4400">
          <a:solidFill>
            <a:schemeClr val="tx1"/>
          </a:solidFill>
          <a:latin typeface="Calibri" pitchFamily="34" charset="0"/>
          <a:cs typeface="Arial" charset="0"/>
        </a:defRPr>
      </a:lvl5pPr>
      <a:lvl6pPr marL="457200" algn="ctr" rtl="1" eaLnBrk="1" fontAlgn="base" hangingPunct="1">
        <a:spcBef>
          <a:spcPct val="0"/>
        </a:spcBef>
        <a:spcAft>
          <a:spcPct val="0"/>
        </a:spcAft>
        <a:defRPr sz="4400">
          <a:solidFill>
            <a:schemeClr val="tx1"/>
          </a:solidFill>
          <a:latin typeface="Calibri" pitchFamily="34" charset="0"/>
          <a:cs typeface="Arial" charset="0"/>
        </a:defRPr>
      </a:lvl6pPr>
      <a:lvl7pPr marL="914400" algn="ctr" rtl="1" eaLnBrk="1" fontAlgn="base" hangingPunct="1">
        <a:spcBef>
          <a:spcPct val="0"/>
        </a:spcBef>
        <a:spcAft>
          <a:spcPct val="0"/>
        </a:spcAft>
        <a:defRPr sz="4400">
          <a:solidFill>
            <a:schemeClr val="tx1"/>
          </a:solidFill>
          <a:latin typeface="Calibri" pitchFamily="34" charset="0"/>
          <a:cs typeface="Arial" charset="0"/>
        </a:defRPr>
      </a:lvl7pPr>
      <a:lvl8pPr marL="1371600" algn="ctr" rtl="1" eaLnBrk="1" fontAlgn="base" hangingPunct="1">
        <a:spcBef>
          <a:spcPct val="0"/>
        </a:spcBef>
        <a:spcAft>
          <a:spcPct val="0"/>
        </a:spcAft>
        <a:defRPr sz="4400">
          <a:solidFill>
            <a:schemeClr val="tx1"/>
          </a:solidFill>
          <a:latin typeface="Calibri" pitchFamily="34" charset="0"/>
          <a:cs typeface="Arial" charset="0"/>
        </a:defRPr>
      </a:lvl8pPr>
      <a:lvl9pPr marL="1828800" algn="ctr" rtl="1" eaLnBrk="1" fontAlgn="base" hangingPunct="1">
        <a:spcBef>
          <a:spcPct val="0"/>
        </a:spcBef>
        <a:spcAft>
          <a:spcPct val="0"/>
        </a:spcAft>
        <a:defRPr sz="4400">
          <a:solidFill>
            <a:schemeClr val="tx1"/>
          </a:solidFill>
          <a:latin typeface="Calibri" pitchFamily="34" charset="0"/>
          <a:cs typeface="Arial" charset="0"/>
        </a:defRPr>
      </a:lvl9pPr>
    </p:titleStyle>
    <p:bodyStyle>
      <a:lvl1pPr marL="342900" indent="-342900" algn="r" rtl="1" eaLnBrk="1" fontAlgn="base" hangingPunct="1">
        <a:spcBef>
          <a:spcPct val="20000"/>
        </a:spcBef>
        <a:spcAft>
          <a:spcPct val="0"/>
        </a:spcAft>
        <a:buFont typeface="Arial" charset="0"/>
        <a:buChar char="•"/>
        <a:defRPr sz="3200" kern="1200">
          <a:solidFill>
            <a:schemeClr val="tx1"/>
          </a:solidFill>
          <a:latin typeface="+mn-lt"/>
          <a:ea typeface="+mn-ea"/>
          <a:cs typeface="Arial" charset="0"/>
        </a:defRPr>
      </a:lvl1pPr>
      <a:lvl2pPr marL="742950" indent="-285750" algn="r" rtl="1"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828800"/>
            <a:ext cx="8991600" cy="1417638"/>
          </a:xfrm>
        </p:spPr>
        <p:txBody>
          <a:bodyPr/>
          <a:lstStyle/>
          <a:p>
            <a:r>
              <a:rPr lang="ar-JO" dirty="0" smtClean="0"/>
              <a:t/>
            </a:r>
            <a:br>
              <a:rPr lang="ar-JO" dirty="0" smtClean="0"/>
            </a:br>
            <a:r>
              <a:rPr lang="ar-JO" dirty="0"/>
              <a:t/>
            </a:r>
            <a:br>
              <a:rPr lang="ar-JO" dirty="0"/>
            </a:br>
            <a:r>
              <a:rPr lang="ar-JO" dirty="0" smtClean="0"/>
              <a:t/>
            </a:r>
            <a:br>
              <a:rPr lang="ar-JO" dirty="0" smtClean="0"/>
            </a:br>
            <a:r>
              <a:rPr lang="ar-JO" sz="4000" dirty="0" smtClean="0"/>
              <a:t>دورة الإحصاءات الزراعية</a:t>
            </a:r>
            <a:br>
              <a:rPr lang="ar-JO" sz="4000" dirty="0" smtClean="0"/>
            </a:br>
            <a:r>
              <a:rPr lang="ar-JO" sz="4000" dirty="0" smtClean="0"/>
              <a:t/>
            </a:r>
            <a:br>
              <a:rPr lang="ar-JO" sz="4000" dirty="0" smtClean="0"/>
            </a:br>
            <a:r>
              <a:rPr lang="ar-JO" sz="4000" dirty="0" smtClean="0"/>
              <a:t>مركز الأبحاث الإحصائية والاقتصادية والاجتماعية والتدريب للدول الإسلامية(مركز </a:t>
            </a:r>
            <a:r>
              <a:rPr lang="ar-JO" sz="4000" dirty="0" err="1" smtClean="0"/>
              <a:t>انقرة</a:t>
            </a:r>
            <a:r>
              <a:rPr lang="ar-JO" sz="4000" dirty="0" smtClean="0"/>
              <a:t>)</a:t>
            </a:r>
            <a:br>
              <a:rPr lang="ar-JO" sz="4000" dirty="0" smtClean="0"/>
            </a:br>
            <a:r>
              <a:rPr lang="ar-JO" sz="4000" dirty="0" smtClean="0"/>
              <a:t/>
            </a:r>
            <a:br>
              <a:rPr lang="ar-JO" sz="4000" dirty="0" smtClean="0"/>
            </a:br>
            <a:r>
              <a:rPr lang="ar-JO" sz="4000" dirty="0" smtClean="0"/>
              <a:t>23-25 شباط 2015</a:t>
            </a:r>
            <a:br>
              <a:rPr lang="ar-JO" sz="4000" dirty="0" smtClean="0"/>
            </a:br>
            <a:r>
              <a:rPr lang="ar-JO" sz="4000" dirty="0" smtClean="0"/>
              <a:t>الخرطوم - السودان</a:t>
            </a:r>
            <a:endParaRPr lang="ar-JO" sz="4000" dirty="0"/>
          </a:p>
        </p:txBody>
      </p:sp>
      <p:sp>
        <p:nvSpPr>
          <p:cNvPr id="3" name="Date Placeholder 2"/>
          <p:cNvSpPr>
            <a:spLocks noGrp="1"/>
          </p:cNvSpPr>
          <p:nvPr>
            <p:ph type="dt" sz="half" idx="10"/>
          </p:nvPr>
        </p:nvSpPr>
        <p:spPr/>
        <p:txBody>
          <a:bodyPr/>
          <a:lstStyle/>
          <a:p>
            <a:pPr>
              <a:defRPr/>
            </a:pPr>
            <a:fld id="{D0D26897-A236-4E74-84B1-FD9CDC288F4A}" type="datetime3">
              <a:rPr lang="en-US" smtClean="0"/>
              <a:pPr>
                <a:defRPr/>
              </a:pPr>
              <a:t>12 February 2015</a:t>
            </a:fld>
            <a:endParaRPr lang="en-US"/>
          </a:p>
        </p:txBody>
      </p:sp>
      <p:sp>
        <p:nvSpPr>
          <p:cNvPr id="4" name="Footer Placeholder 3"/>
          <p:cNvSpPr>
            <a:spLocks noGrp="1"/>
          </p:cNvSpPr>
          <p:nvPr>
            <p:ph type="ftr" sz="quarter" idx="11"/>
          </p:nvPr>
        </p:nvSpPr>
        <p:spPr/>
        <p:txBody>
          <a:bodyPr/>
          <a:lstStyle/>
          <a:p>
            <a:pPr>
              <a:defRPr/>
            </a:pPr>
            <a:r>
              <a:rPr lang="ar-SA" smtClean="0"/>
              <a:t>دائرة الإحصاءات العامة</a:t>
            </a:r>
            <a:endParaRPr lang="en-US"/>
          </a:p>
        </p:txBody>
      </p:sp>
      <p:sp>
        <p:nvSpPr>
          <p:cNvPr id="5" name="Slide Number Placeholder 4"/>
          <p:cNvSpPr>
            <a:spLocks noGrp="1"/>
          </p:cNvSpPr>
          <p:nvPr>
            <p:ph type="sldNum" sz="quarter" idx="12"/>
          </p:nvPr>
        </p:nvSpPr>
        <p:spPr/>
        <p:txBody>
          <a:bodyPr/>
          <a:lstStyle/>
          <a:p>
            <a:pPr>
              <a:defRPr/>
            </a:pPr>
            <a:fld id="{9509D49C-6C11-4F2B-A978-C7DFCC87B09D}" type="slidenum">
              <a:rPr lang="en-US" smtClean="0"/>
              <a:pPr>
                <a:defRPr/>
              </a:pPr>
              <a:t>1</a:t>
            </a:fld>
            <a:endParaRPr lang="en-US"/>
          </a:p>
        </p:txBody>
      </p:sp>
    </p:spTree>
    <p:extLst>
      <p:ext uri="{BB962C8B-B14F-4D97-AF65-F5344CB8AC3E}">
        <p14:creationId xmlns:p14="http://schemas.microsoft.com/office/powerpoint/2010/main" val="1233976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ar-JO"/>
          </a:p>
        </p:txBody>
      </p:sp>
      <p:sp>
        <p:nvSpPr>
          <p:cNvPr id="4" name="Date Placeholder 3"/>
          <p:cNvSpPr>
            <a:spLocks noGrp="1"/>
          </p:cNvSpPr>
          <p:nvPr>
            <p:ph type="dt" sz="half" idx="10"/>
          </p:nvPr>
        </p:nvSpPr>
        <p:spPr/>
        <p:txBody>
          <a:bodyPr/>
          <a:lstStyle/>
          <a:p>
            <a:pPr>
              <a:defRPr/>
            </a:pPr>
            <a:fld id="{0AA901AE-8D76-40B6-9C45-7D3ADBFDA61E}" type="datetime3">
              <a:rPr lang="en-US" smtClean="0"/>
              <a:pPr>
                <a:defRPr/>
              </a:pPr>
              <a:t>12 February 2015</a:t>
            </a:fld>
            <a:endParaRPr lang="en-US"/>
          </a:p>
        </p:txBody>
      </p:sp>
      <p:sp>
        <p:nvSpPr>
          <p:cNvPr id="5" name="Footer Placeholder 4"/>
          <p:cNvSpPr>
            <a:spLocks noGrp="1"/>
          </p:cNvSpPr>
          <p:nvPr>
            <p:ph type="ftr" sz="quarter" idx="11"/>
          </p:nvPr>
        </p:nvSpPr>
        <p:spPr/>
        <p:txBody>
          <a:bodyPr/>
          <a:lstStyle/>
          <a:p>
            <a:pPr>
              <a:defRPr/>
            </a:pPr>
            <a:r>
              <a:rPr lang="ar-SA" smtClean="0"/>
              <a:t>دائرة الإحصاءات العامة</a:t>
            </a:r>
            <a:endParaRPr lang="en-US"/>
          </a:p>
        </p:txBody>
      </p:sp>
      <p:sp>
        <p:nvSpPr>
          <p:cNvPr id="6" name="Slide Number Placeholder 5"/>
          <p:cNvSpPr>
            <a:spLocks noGrp="1"/>
          </p:cNvSpPr>
          <p:nvPr>
            <p:ph type="sldNum" sz="quarter" idx="12"/>
          </p:nvPr>
        </p:nvSpPr>
        <p:spPr/>
        <p:txBody>
          <a:bodyPr/>
          <a:lstStyle/>
          <a:p>
            <a:pPr>
              <a:defRPr/>
            </a:pPr>
            <a:fld id="{D5A0FA9D-F6BC-4ADD-AE4F-54C2BB3FD685}" type="slidenum">
              <a:rPr lang="en-US" smtClean="0"/>
              <a:pPr>
                <a:defRPr/>
              </a:pPr>
              <a:t>10</a:t>
            </a:fld>
            <a:endParaRPr lang="en-US"/>
          </a:p>
        </p:txBody>
      </p:sp>
      <p:sp>
        <p:nvSpPr>
          <p:cNvPr id="8" name="Rectangle 7"/>
          <p:cNvSpPr/>
          <p:nvPr/>
        </p:nvSpPr>
        <p:spPr>
          <a:xfrm>
            <a:off x="76200" y="1676400"/>
            <a:ext cx="8763000" cy="4216539"/>
          </a:xfrm>
          <a:prstGeom prst="rect">
            <a:avLst/>
          </a:prstGeom>
        </p:spPr>
        <p:txBody>
          <a:bodyPr wrap="square">
            <a:spAutoFit/>
          </a:bodyPr>
          <a:lstStyle/>
          <a:p>
            <a:pPr marL="342265" indent="-342265" algn="justLow">
              <a:lnSpc>
                <a:spcPts val="1800"/>
              </a:lnSpc>
              <a:spcBef>
                <a:spcPts val="0"/>
              </a:spcBef>
              <a:spcAft>
                <a:spcPts val="1200"/>
              </a:spcAft>
            </a:pPr>
            <a:r>
              <a:rPr lang="ar-SA" b="1" kern="0" dirty="0" smtClean="0">
                <a:effectLst/>
                <a:latin typeface="Times New Roman"/>
                <a:cs typeface="Arial"/>
              </a:rPr>
              <a:t>* الحائز</a:t>
            </a:r>
            <a:endParaRPr lang="en-US" sz="1600" b="1" kern="0" dirty="0" smtClean="0">
              <a:effectLst/>
              <a:latin typeface="Times New Roman"/>
            </a:endParaRPr>
          </a:p>
          <a:p>
            <a:pPr marL="742950" marR="914400" lvl="1" indent="-285750" algn="justLow">
              <a:lnSpc>
                <a:spcPts val="1800"/>
              </a:lnSpc>
              <a:spcBef>
                <a:spcPts val="0"/>
              </a:spcBef>
              <a:spcAft>
                <a:spcPts val="1200"/>
              </a:spcAft>
              <a:buFont typeface="Times New Roman"/>
              <a:buChar char="-"/>
              <a:tabLst>
                <a:tab pos="914400" algn="l"/>
              </a:tabLst>
            </a:pPr>
            <a:r>
              <a:rPr lang="ar-JO" dirty="0" smtClean="0">
                <a:effectLst/>
                <a:latin typeface="Times New Roman"/>
                <a:ea typeface="Times New Roman"/>
                <a:cs typeface="Arial"/>
              </a:rPr>
              <a:t>اسم الحائز.</a:t>
            </a:r>
            <a:endParaRPr lang="en-US" sz="1600" dirty="0" smtClean="0">
              <a:effectLst/>
              <a:latin typeface="Times New Roman"/>
              <a:ea typeface="Times New Roman"/>
            </a:endParaRPr>
          </a:p>
          <a:p>
            <a:pPr marL="742950" marR="914400" lvl="1" indent="-285750" algn="justLow">
              <a:lnSpc>
                <a:spcPts val="1800"/>
              </a:lnSpc>
              <a:spcBef>
                <a:spcPts val="0"/>
              </a:spcBef>
              <a:spcAft>
                <a:spcPts val="1200"/>
              </a:spcAft>
              <a:buFont typeface="Times New Roman"/>
              <a:buChar char="-"/>
              <a:tabLst>
                <a:tab pos="914400" algn="l"/>
              </a:tabLst>
            </a:pPr>
            <a:r>
              <a:rPr lang="ar-JO" dirty="0" smtClean="0">
                <a:effectLst/>
                <a:latin typeface="Times New Roman"/>
                <a:ea typeface="Times New Roman"/>
                <a:cs typeface="Arial"/>
              </a:rPr>
              <a:t>الجنس.</a:t>
            </a:r>
            <a:endParaRPr lang="en-US" sz="1600" dirty="0" smtClean="0">
              <a:effectLst/>
              <a:latin typeface="Times New Roman"/>
              <a:ea typeface="Times New Roman"/>
            </a:endParaRPr>
          </a:p>
          <a:p>
            <a:pPr marL="742950" marR="914400" lvl="1" indent="-285750" algn="justLow">
              <a:lnSpc>
                <a:spcPts val="1800"/>
              </a:lnSpc>
              <a:spcBef>
                <a:spcPts val="0"/>
              </a:spcBef>
              <a:spcAft>
                <a:spcPts val="1200"/>
              </a:spcAft>
              <a:buFont typeface="Times New Roman"/>
              <a:buChar char="-"/>
              <a:tabLst>
                <a:tab pos="914400" algn="l"/>
              </a:tabLst>
            </a:pPr>
            <a:r>
              <a:rPr lang="ar-JO" dirty="0" smtClean="0">
                <a:effectLst/>
                <a:latin typeface="Times New Roman"/>
                <a:ea typeface="Times New Roman"/>
                <a:cs typeface="Arial"/>
              </a:rPr>
              <a:t>العمر.</a:t>
            </a:r>
            <a:endParaRPr lang="en-US" sz="1600" dirty="0" smtClean="0">
              <a:effectLst/>
              <a:latin typeface="Times New Roman"/>
              <a:ea typeface="Times New Roman"/>
            </a:endParaRPr>
          </a:p>
          <a:p>
            <a:pPr marL="742950" marR="914400" lvl="1" indent="-285750" algn="justLow">
              <a:lnSpc>
                <a:spcPts val="1800"/>
              </a:lnSpc>
              <a:spcBef>
                <a:spcPts val="0"/>
              </a:spcBef>
              <a:spcAft>
                <a:spcPts val="1200"/>
              </a:spcAft>
              <a:buFont typeface="Times New Roman"/>
              <a:buChar char="-"/>
              <a:tabLst>
                <a:tab pos="914400" algn="l"/>
              </a:tabLst>
            </a:pPr>
            <a:r>
              <a:rPr lang="ar-JO" dirty="0" smtClean="0">
                <a:effectLst/>
                <a:latin typeface="Times New Roman"/>
                <a:ea typeface="Times New Roman"/>
                <a:cs typeface="Arial"/>
              </a:rPr>
              <a:t>الجنسية.</a:t>
            </a:r>
            <a:endParaRPr lang="en-US" sz="1600" dirty="0" smtClean="0">
              <a:effectLst/>
              <a:latin typeface="Times New Roman"/>
              <a:ea typeface="Times New Roman"/>
            </a:endParaRPr>
          </a:p>
          <a:p>
            <a:pPr marL="742950" marR="914400" lvl="1" indent="-285750" algn="justLow">
              <a:lnSpc>
                <a:spcPts val="1800"/>
              </a:lnSpc>
              <a:spcBef>
                <a:spcPts val="0"/>
              </a:spcBef>
              <a:spcAft>
                <a:spcPts val="1200"/>
              </a:spcAft>
              <a:buFont typeface="Times New Roman"/>
              <a:buChar char="-"/>
              <a:tabLst>
                <a:tab pos="914400" algn="l"/>
              </a:tabLst>
            </a:pPr>
            <a:r>
              <a:rPr lang="ar-JO" dirty="0" smtClean="0">
                <a:effectLst/>
                <a:latin typeface="Times New Roman"/>
                <a:ea typeface="Times New Roman"/>
                <a:cs typeface="Arial"/>
              </a:rPr>
              <a:t>الكيان القانوني.</a:t>
            </a:r>
            <a:endParaRPr lang="en-US" sz="1600" dirty="0" smtClean="0">
              <a:effectLst/>
              <a:latin typeface="Times New Roman"/>
              <a:ea typeface="Times New Roman"/>
            </a:endParaRPr>
          </a:p>
          <a:p>
            <a:pPr marL="742950" marR="914400" lvl="1" indent="-285750" algn="justLow">
              <a:lnSpc>
                <a:spcPts val="1800"/>
              </a:lnSpc>
              <a:spcBef>
                <a:spcPts val="0"/>
              </a:spcBef>
              <a:spcAft>
                <a:spcPts val="1200"/>
              </a:spcAft>
              <a:buFont typeface="Times New Roman"/>
              <a:buChar char="-"/>
              <a:tabLst>
                <a:tab pos="914400" algn="l"/>
              </a:tabLst>
            </a:pPr>
            <a:r>
              <a:rPr lang="ar-JO" dirty="0" smtClean="0">
                <a:effectLst/>
                <a:latin typeface="Times New Roman"/>
                <a:ea typeface="Times New Roman"/>
                <a:cs typeface="Arial"/>
              </a:rPr>
              <a:t>عدد أفراد الأسرة.</a:t>
            </a:r>
            <a:endParaRPr lang="en-US" sz="1600" dirty="0" smtClean="0">
              <a:effectLst/>
              <a:latin typeface="Times New Roman"/>
              <a:ea typeface="Times New Roman"/>
            </a:endParaRPr>
          </a:p>
          <a:p>
            <a:pPr marL="742950" marR="914400" lvl="1" indent="-285750" algn="justLow">
              <a:lnSpc>
                <a:spcPts val="1800"/>
              </a:lnSpc>
              <a:spcBef>
                <a:spcPts val="0"/>
              </a:spcBef>
              <a:spcAft>
                <a:spcPts val="1200"/>
              </a:spcAft>
              <a:buFont typeface="Times New Roman"/>
              <a:buChar char="-"/>
              <a:tabLst>
                <a:tab pos="914400" algn="l"/>
              </a:tabLst>
            </a:pPr>
            <a:r>
              <a:rPr lang="ar-JO" dirty="0" smtClean="0">
                <a:effectLst/>
                <a:latin typeface="Times New Roman"/>
                <a:ea typeface="Times New Roman"/>
                <a:cs typeface="Arial"/>
              </a:rPr>
              <a:t>المستوى التعليمي.</a:t>
            </a:r>
            <a:endParaRPr lang="en-US" sz="1600" dirty="0" smtClean="0">
              <a:effectLst/>
              <a:latin typeface="Times New Roman"/>
              <a:ea typeface="Times New Roman"/>
            </a:endParaRPr>
          </a:p>
          <a:p>
            <a:pPr marL="742950" marR="914400" lvl="1" indent="-285750" algn="justLow">
              <a:lnSpc>
                <a:spcPts val="1800"/>
              </a:lnSpc>
              <a:spcBef>
                <a:spcPts val="0"/>
              </a:spcBef>
              <a:spcAft>
                <a:spcPts val="1200"/>
              </a:spcAft>
              <a:buFont typeface="Times New Roman"/>
              <a:buChar char="-"/>
              <a:tabLst>
                <a:tab pos="914400" algn="l"/>
              </a:tabLst>
            </a:pPr>
            <a:r>
              <a:rPr lang="ar-JO" dirty="0" smtClean="0">
                <a:effectLst/>
                <a:latin typeface="Times New Roman"/>
                <a:ea typeface="Times New Roman"/>
                <a:cs typeface="Arial"/>
              </a:rPr>
              <a:t>المهنة الرئيسية.</a:t>
            </a:r>
            <a:endParaRPr lang="en-US" sz="1600" dirty="0" smtClean="0">
              <a:effectLst/>
              <a:latin typeface="Times New Roman"/>
              <a:ea typeface="Times New Roman"/>
            </a:endParaRPr>
          </a:p>
          <a:p>
            <a:pPr marL="742950" marR="914400" lvl="1" indent="-285750" algn="justLow">
              <a:lnSpc>
                <a:spcPts val="1800"/>
              </a:lnSpc>
              <a:spcBef>
                <a:spcPts val="0"/>
              </a:spcBef>
              <a:spcAft>
                <a:spcPts val="1200"/>
              </a:spcAft>
              <a:buFont typeface="Times New Roman"/>
              <a:buChar char="-"/>
              <a:tabLst>
                <a:tab pos="914400" algn="l"/>
              </a:tabLst>
            </a:pPr>
            <a:r>
              <a:rPr lang="ar-JO" dirty="0" smtClean="0">
                <a:effectLst/>
                <a:latin typeface="Times New Roman"/>
                <a:ea typeface="Times New Roman"/>
                <a:cs typeface="Arial"/>
              </a:rPr>
              <a:t>المهنة الثانوية.</a:t>
            </a:r>
            <a:endParaRPr lang="en-US" sz="1600" dirty="0" smtClean="0">
              <a:effectLst/>
              <a:latin typeface="Times New Roman"/>
              <a:ea typeface="Times New Roman"/>
            </a:endParaRPr>
          </a:p>
          <a:p>
            <a:r>
              <a:rPr lang="ar-JO" dirty="0" smtClean="0">
                <a:effectLst/>
                <a:ea typeface="Times New Roman"/>
                <a:cs typeface="Arial"/>
              </a:rPr>
              <a:t>اسم مالك الحيازة/ الجزء</a:t>
            </a:r>
            <a:endParaRPr lang="en-US" sz="2000" dirty="0">
              <a:effectLst/>
              <a:latin typeface="Times New Roman"/>
              <a:ea typeface="Times New Roman"/>
            </a:endParaRPr>
          </a:p>
        </p:txBody>
      </p:sp>
    </p:spTree>
    <p:extLst>
      <p:ext uri="{BB962C8B-B14F-4D97-AF65-F5344CB8AC3E}">
        <p14:creationId xmlns:p14="http://schemas.microsoft.com/office/powerpoint/2010/main" val="2058592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ar-JO"/>
          </a:p>
        </p:txBody>
      </p:sp>
      <p:sp>
        <p:nvSpPr>
          <p:cNvPr id="4" name="Date Placeholder 3"/>
          <p:cNvSpPr>
            <a:spLocks noGrp="1"/>
          </p:cNvSpPr>
          <p:nvPr>
            <p:ph type="dt" sz="half" idx="10"/>
          </p:nvPr>
        </p:nvSpPr>
        <p:spPr/>
        <p:txBody>
          <a:bodyPr/>
          <a:lstStyle/>
          <a:p>
            <a:pPr>
              <a:defRPr/>
            </a:pPr>
            <a:fld id="{0AA901AE-8D76-40B6-9C45-7D3ADBFDA61E}" type="datetime3">
              <a:rPr lang="en-US" smtClean="0"/>
              <a:pPr>
                <a:defRPr/>
              </a:pPr>
              <a:t>12 February 2015</a:t>
            </a:fld>
            <a:endParaRPr lang="en-US"/>
          </a:p>
        </p:txBody>
      </p:sp>
      <p:sp>
        <p:nvSpPr>
          <p:cNvPr id="5" name="Footer Placeholder 4"/>
          <p:cNvSpPr>
            <a:spLocks noGrp="1"/>
          </p:cNvSpPr>
          <p:nvPr>
            <p:ph type="ftr" sz="quarter" idx="11"/>
          </p:nvPr>
        </p:nvSpPr>
        <p:spPr/>
        <p:txBody>
          <a:bodyPr/>
          <a:lstStyle/>
          <a:p>
            <a:pPr>
              <a:defRPr/>
            </a:pPr>
            <a:r>
              <a:rPr lang="ar-SA" smtClean="0"/>
              <a:t>دائرة الإحصاءات العامة</a:t>
            </a:r>
            <a:endParaRPr lang="en-US"/>
          </a:p>
        </p:txBody>
      </p:sp>
      <p:sp>
        <p:nvSpPr>
          <p:cNvPr id="6" name="Slide Number Placeholder 5"/>
          <p:cNvSpPr>
            <a:spLocks noGrp="1"/>
          </p:cNvSpPr>
          <p:nvPr>
            <p:ph type="sldNum" sz="quarter" idx="12"/>
          </p:nvPr>
        </p:nvSpPr>
        <p:spPr/>
        <p:txBody>
          <a:bodyPr/>
          <a:lstStyle/>
          <a:p>
            <a:pPr>
              <a:defRPr/>
            </a:pPr>
            <a:fld id="{D5A0FA9D-F6BC-4ADD-AE4F-54C2BB3FD685}" type="slidenum">
              <a:rPr lang="en-US" smtClean="0"/>
              <a:pPr>
                <a:defRPr/>
              </a:pPr>
              <a:t>11</a:t>
            </a:fld>
            <a:endParaRPr lang="en-US"/>
          </a:p>
        </p:txBody>
      </p:sp>
      <p:sp>
        <p:nvSpPr>
          <p:cNvPr id="8" name="Rectangle 7"/>
          <p:cNvSpPr/>
          <p:nvPr/>
        </p:nvSpPr>
        <p:spPr>
          <a:xfrm>
            <a:off x="76200" y="1676400"/>
            <a:ext cx="8763000" cy="2694712"/>
          </a:xfrm>
          <a:prstGeom prst="rect">
            <a:avLst/>
          </a:prstGeom>
        </p:spPr>
        <p:txBody>
          <a:bodyPr wrap="square">
            <a:spAutoFit/>
          </a:bodyPr>
          <a:lstStyle/>
          <a:p>
            <a:pPr marL="342265" indent="-342265" algn="justLow">
              <a:lnSpc>
                <a:spcPct val="150000"/>
              </a:lnSpc>
              <a:spcBef>
                <a:spcPts val="0"/>
              </a:spcBef>
              <a:spcAft>
                <a:spcPts val="1200"/>
              </a:spcAft>
            </a:pPr>
            <a:r>
              <a:rPr lang="ar-SA" b="1" dirty="0" smtClean="0">
                <a:effectLst/>
                <a:latin typeface="Times New Roman"/>
                <a:ea typeface="Times New Roman"/>
                <a:cs typeface="Arial"/>
              </a:rPr>
              <a:t>* العمالة الزراعية</a:t>
            </a:r>
            <a:endParaRPr lang="en-US" sz="1600" dirty="0" smtClean="0">
              <a:effectLst/>
              <a:latin typeface="Times New Roman"/>
              <a:ea typeface="Times New Roman"/>
            </a:endParaRPr>
          </a:p>
          <a:p>
            <a:pPr marL="342900" lvl="0" indent="-342900" algn="just">
              <a:lnSpc>
                <a:spcPct val="150000"/>
              </a:lnSpc>
              <a:spcBef>
                <a:spcPts val="0"/>
              </a:spcBef>
              <a:spcAft>
                <a:spcPts val="1200"/>
              </a:spcAft>
              <a:buFont typeface="Times New Roman"/>
              <a:buChar char="-"/>
            </a:pPr>
            <a:r>
              <a:rPr lang="ar-JO" dirty="0" smtClean="0">
                <a:effectLst/>
                <a:latin typeface="Times New Roman"/>
                <a:ea typeface="Times New Roman"/>
                <a:cs typeface="Arial"/>
              </a:rPr>
              <a:t>العمال الزراعيون الدائمون حسب المصدر (من أسرة الحائز أو خارجها) وحسب الجنسية والجنس والحالة التعليمية.</a:t>
            </a:r>
            <a:endParaRPr lang="en-US" sz="1600" dirty="0" smtClean="0">
              <a:effectLst/>
              <a:latin typeface="Times New Roman"/>
              <a:ea typeface="Times New Roman"/>
            </a:endParaRPr>
          </a:p>
          <a:p>
            <a:pPr marL="342900" lvl="0" indent="-342900" algn="just">
              <a:lnSpc>
                <a:spcPct val="150000"/>
              </a:lnSpc>
              <a:spcBef>
                <a:spcPts val="0"/>
              </a:spcBef>
              <a:spcAft>
                <a:spcPts val="1200"/>
              </a:spcAft>
              <a:buFont typeface="Times New Roman"/>
              <a:buChar char="-"/>
            </a:pPr>
            <a:r>
              <a:rPr lang="ar-JO" dirty="0" smtClean="0">
                <a:effectLst/>
                <a:latin typeface="Times New Roman"/>
                <a:ea typeface="Times New Roman"/>
                <a:cs typeface="Arial"/>
              </a:rPr>
              <a:t>استخدام العمالة المؤقتة في الحيازة.</a:t>
            </a:r>
            <a:endParaRPr lang="en-US" sz="1600" dirty="0" smtClean="0">
              <a:effectLst/>
              <a:latin typeface="Times New Roman"/>
              <a:ea typeface="Times New Roman"/>
            </a:endParaRPr>
          </a:p>
          <a:p>
            <a:pPr marL="342265" indent="-342265" algn="just">
              <a:lnSpc>
                <a:spcPct val="150000"/>
              </a:lnSpc>
              <a:spcBef>
                <a:spcPts val="0"/>
              </a:spcBef>
              <a:spcAft>
                <a:spcPts val="1200"/>
              </a:spcAft>
            </a:pPr>
            <a:r>
              <a:rPr lang="ar-JO" b="1" dirty="0" smtClean="0">
                <a:effectLst/>
                <a:latin typeface="Times New Roman"/>
                <a:ea typeface="Times New Roman"/>
                <a:cs typeface="Arial"/>
              </a:rPr>
              <a:t>* </a:t>
            </a:r>
            <a:r>
              <a:rPr lang="ar-SA" b="1" dirty="0" smtClean="0">
                <a:effectLst/>
                <a:latin typeface="Times New Roman"/>
                <a:ea typeface="Times New Roman"/>
                <a:cs typeface="Arial"/>
              </a:rPr>
              <a:t>المياه</a:t>
            </a:r>
            <a:endParaRPr lang="en-US" sz="1600" dirty="0" smtClean="0">
              <a:effectLst/>
              <a:latin typeface="Times New Roman"/>
              <a:ea typeface="Times New Roman"/>
            </a:endParaRPr>
          </a:p>
          <a:p>
            <a:pPr>
              <a:lnSpc>
                <a:spcPct val="150000"/>
              </a:lnSpc>
            </a:pPr>
            <a:r>
              <a:rPr lang="ar-SA" sz="1600" dirty="0" smtClean="0">
                <a:effectLst/>
                <a:ea typeface="Times New Roman"/>
                <a:cs typeface="Arial"/>
              </a:rPr>
              <a:t>مصدر مياه الري ( هل هي سطحية أم جوفية).</a:t>
            </a:r>
            <a:endParaRPr lang="en-US" sz="2000" dirty="0">
              <a:effectLst/>
              <a:latin typeface="Times New Roman"/>
              <a:ea typeface="Times New Roman"/>
            </a:endParaRPr>
          </a:p>
        </p:txBody>
      </p:sp>
    </p:spTree>
    <p:extLst>
      <p:ext uri="{BB962C8B-B14F-4D97-AF65-F5344CB8AC3E}">
        <p14:creationId xmlns:p14="http://schemas.microsoft.com/office/powerpoint/2010/main" val="4280462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ar-JO"/>
          </a:p>
        </p:txBody>
      </p:sp>
      <p:sp>
        <p:nvSpPr>
          <p:cNvPr id="4" name="Date Placeholder 3"/>
          <p:cNvSpPr>
            <a:spLocks noGrp="1"/>
          </p:cNvSpPr>
          <p:nvPr>
            <p:ph type="dt" sz="half" idx="10"/>
          </p:nvPr>
        </p:nvSpPr>
        <p:spPr/>
        <p:txBody>
          <a:bodyPr/>
          <a:lstStyle/>
          <a:p>
            <a:pPr>
              <a:defRPr/>
            </a:pPr>
            <a:fld id="{0AA901AE-8D76-40B6-9C45-7D3ADBFDA61E}" type="datetime3">
              <a:rPr lang="en-US" smtClean="0"/>
              <a:pPr>
                <a:defRPr/>
              </a:pPr>
              <a:t>12 February 2015</a:t>
            </a:fld>
            <a:endParaRPr lang="en-US"/>
          </a:p>
        </p:txBody>
      </p:sp>
      <p:sp>
        <p:nvSpPr>
          <p:cNvPr id="5" name="Footer Placeholder 4"/>
          <p:cNvSpPr>
            <a:spLocks noGrp="1"/>
          </p:cNvSpPr>
          <p:nvPr>
            <p:ph type="ftr" sz="quarter" idx="11"/>
          </p:nvPr>
        </p:nvSpPr>
        <p:spPr/>
        <p:txBody>
          <a:bodyPr/>
          <a:lstStyle/>
          <a:p>
            <a:pPr>
              <a:defRPr/>
            </a:pPr>
            <a:r>
              <a:rPr lang="ar-SA" smtClean="0"/>
              <a:t>دائرة الإحصاءات العامة</a:t>
            </a:r>
            <a:endParaRPr lang="en-US"/>
          </a:p>
        </p:txBody>
      </p:sp>
      <p:sp>
        <p:nvSpPr>
          <p:cNvPr id="6" name="Slide Number Placeholder 5"/>
          <p:cNvSpPr>
            <a:spLocks noGrp="1"/>
          </p:cNvSpPr>
          <p:nvPr>
            <p:ph type="sldNum" sz="quarter" idx="12"/>
          </p:nvPr>
        </p:nvSpPr>
        <p:spPr/>
        <p:txBody>
          <a:bodyPr/>
          <a:lstStyle/>
          <a:p>
            <a:pPr>
              <a:defRPr/>
            </a:pPr>
            <a:fld id="{D5A0FA9D-F6BC-4ADD-AE4F-54C2BB3FD685}" type="slidenum">
              <a:rPr lang="en-US" smtClean="0"/>
              <a:pPr>
                <a:defRPr/>
              </a:pPr>
              <a:t>12</a:t>
            </a:fld>
            <a:endParaRPr lang="en-US"/>
          </a:p>
        </p:txBody>
      </p:sp>
      <p:sp>
        <p:nvSpPr>
          <p:cNvPr id="8" name="Rectangle 7"/>
          <p:cNvSpPr/>
          <p:nvPr/>
        </p:nvSpPr>
        <p:spPr>
          <a:xfrm>
            <a:off x="76200" y="1676400"/>
            <a:ext cx="8763000" cy="4047262"/>
          </a:xfrm>
          <a:prstGeom prst="rect">
            <a:avLst/>
          </a:prstGeom>
        </p:spPr>
        <p:txBody>
          <a:bodyPr wrap="square">
            <a:spAutoFit/>
          </a:bodyPr>
          <a:lstStyle/>
          <a:p>
            <a:pPr marL="342265" indent="-342265" algn="just">
              <a:lnSpc>
                <a:spcPts val="1800"/>
              </a:lnSpc>
              <a:spcBef>
                <a:spcPts val="0"/>
              </a:spcBef>
              <a:spcAft>
                <a:spcPts val="1200"/>
              </a:spcAft>
            </a:pPr>
            <a:r>
              <a:rPr lang="ar-SA" b="1" dirty="0" smtClean="0">
                <a:effectLst/>
                <a:latin typeface="Times New Roman"/>
                <a:ea typeface="Times New Roman"/>
                <a:cs typeface="Arial"/>
              </a:rPr>
              <a:t>* استخدام الأرض</a:t>
            </a:r>
            <a:endParaRPr lang="en-US" dirty="0" smtClean="0">
              <a:effectLst/>
              <a:latin typeface="Times New Roman"/>
              <a:ea typeface="Times New Roman"/>
              <a:cs typeface="Simplified Arabic"/>
            </a:endParaRPr>
          </a:p>
          <a:p>
            <a:pPr marL="742950" marR="914400" lvl="1" indent="-285750" algn="just">
              <a:lnSpc>
                <a:spcPts val="1800"/>
              </a:lnSpc>
              <a:spcBef>
                <a:spcPts val="0"/>
              </a:spcBef>
              <a:spcAft>
                <a:spcPts val="1200"/>
              </a:spcAft>
              <a:buFont typeface="Times New Roman"/>
              <a:buChar char="-"/>
              <a:tabLst>
                <a:tab pos="914400" algn="l"/>
              </a:tabLst>
            </a:pPr>
            <a:r>
              <a:rPr lang="ar-SA" dirty="0" smtClean="0">
                <a:effectLst/>
                <a:latin typeface="Times New Roman"/>
                <a:ea typeface="Times New Roman"/>
                <a:cs typeface="Arial"/>
              </a:rPr>
              <a:t>محاصيل حقلية.</a:t>
            </a:r>
            <a:endParaRPr lang="en-US" dirty="0" smtClean="0">
              <a:effectLst/>
              <a:latin typeface="Times New Roman"/>
              <a:ea typeface="Times New Roman"/>
              <a:cs typeface="Simplified Arabic"/>
            </a:endParaRPr>
          </a:p>
          <a:p>
            <a:pPr marL="742950" marR="914400" lvl="1" indent="-285750" algn="just">
              <a:lnSpc>
                <a:spcPts val="1800"/>
              </a:lnSpc>
              <a:spcBef>
                <a:spcPts val="0"/>
              </a:spcBef>
              <a:spcAft>
                <a:spcPts val="1200"/>
              </a:spcAft>
              <a:buFont typeface="Times New Roman"/>
              <a:buChar char="-"/>
              <a:tabLst>
                <a:tab pos="914400" algn="l"/>
              </a:tabLst>
            </a:pPr>
            <a:r>
              <a:rPr lang="ar-SA" dirty="0" smtClean="0">
                <a:effectLst/>
                <a:latin typeface="Times New Roman"/>
                <a:ea typeface="Times New Roman"/>
                <a:cs typeface="Arial"/>
              </a:rPr>
              <a:t>خضراوات مكشوفة ومحمية.</a:t>
            </a:r>
            <a:endParaRPr lang="en-US" dirty="0" smtClean="0">
              <a:effectLst/>
              <a:latin typeface="Times New Roman"/>
              <a:ea typeface="Times New Roman"/>
              <a:cs typeface="Simplified Arabic"/>
            </a:endParaRPr>
          </a:p>
          <a:p>
            <a:pPr marL="742950" marR="914400" lvl="1" indent="-285750" algn="just">
              <a:lnSpc>
                <a:spcPts val="1800"/>
              </a:lnSpc>
              <a:spcBef>
                <a:spcPts val="0"/>
              </a:spcBef>
              <a:spcAft>
                <a:spcPts val="1200"/>
              </a:spcAft>
              <a:buFont typeface="Times New Roman"/>
              <a:buChar char="-"/>
              <a:tabLst>
                <a:tab pos="914400" algn="l"/>
              </a:tabLst>
            </a:pPr>
            <a:r>
              <a:rPr lang="ar-SA" dirty="0" smtClean="0">
                <a:effectLst/>
                <a:latin typeface="Times New Roman"/>
                <a:ea typeface="Times New Roman"/>
                <a:cs typeface="Arial"/>
              </a:rPr>
              <a:t>أشجار مثمرة.</a:t>
            </a:r>
            <a:endParaRPr lang="en-US" dirty="0" smtClean="0">
              <a:effectLst/>
              <a:latin typeface="Times New Roman"/>
              <a:ea typeface="Times New Roman"/>
              <a:cs typeface="Simplified Arabic"/>
            </a:endParaRPr>
          </a:p>
          <a:p>
            <a:pPr marL="742950" marR="914400" lvl="1" indent="-285750" algn="just">
              <a:lnSpc>
                <a:spcPts val="1800"/>
              </a:lnSpc>
              <a:spcBef>
                <a:spcPts val="0"/>
              </a:spcBef>
              <a:spcAft>
                <a:spcPts val="1200"/>
              </a:spcAft>
              <a:buFont typeface="Times New Roman"/>
              <a:buChar char="-"/>
              <a:tabLst>
                <a:tab pos="914400" algn="l"/>
              </a:tabLst>
            </a:pPr>
            <a:r>
              <a:rPr lang="ar-SA" dirty="0" smtClean="0">
                <a:effectLst/>
                <a:latin typeface="Times New Roman"/>
                <a:ea typeface="Times New Roman"/>
                <a:cs typeface="Arial"/>
              </a:rPr>
              <a:t>مشاتل ونباتات زينة.</a:t>
            </a:r>
            <a:endParaRPr lang="en-US" dirty="0" smtClean="0">
              <a:effectLst/>
              <a:latin typeface="Times New Roman"/>
              <a:ea typeface="Times New Roman"/>
              <a:cs typeface="Simplified Arabic"/>
            </a:endParaRPr>
          </a:p>
          <a:p>
            <a:pPr marL="742950" marR="914400" lvl="1" indent="-285750" algn="just">
              <a:lnSpc>
                <a:spcPts val="1800"/>
              </a:lnSpc>
              <a:spcBef>
                <a:spcPts val="0"/>
              </a:spcBef>
              <a:spcAft>
                <a:spcPts val="1200"/>
              </a:spcAft>
              <a:buFont typeface="Times New Roman"/>
              <a:buChar char="-"/>
              <a:tabLst>
                <a:tab pos="914400" algn="l"/>
              </a:tabLst>
            </a:pPr>
            <a:r>
              <a:rPr lang="ar-SA" dirty="0" smtClean="0">
                <a:effectLst/>
                <a:latin typeface="Times New Roman"/>
                <a:ea typeface="Times New Roman"/>
                <a:cs typeface="Arial"/>
              </a:rPr>
              <a:t>مراعي دائمة ومؤقتة.</a:t>
            </a:r>
            <a:endParaRPr lang="en-US" dirty="0" smtClean="0">
              <a:effectLst/>
              <a:latin typeface="Times New Roman"/>
              <a:ea typeface="Times New Roman"/>
              <a:cs typeface="Simplified Arabic"/>
            </a:endParaRPr>
          </a:p>
          <a:p>
            <a:pPr marL="742950" marR="914400" lvl="1" indent="-285750" algn="just">
              <a:lnSpc>
                <a:spcPts val="1800"/>
              </a:lnSpc>
              <a:spcBef>
                <a:spcPts val="0"/>
              </a:spcBef>
              <a:spcAft>
                <a:spcPts val="1200"/>
              </a:spcAft>
              <a:buFont typeface="Times New Roman"/>
              <a:buChar char="-"/>
              <a:tabLst>
                <a:tab pos="914400" algn="l"/>
              </a:tabLst>
            </a:pPr>
            <a:r>
              <a:rPr lang="ar-SA" dirty="0" smtClean="0">
                <a:effectLst/>
                <a:latin typeface="Times New Roman"/>
                <a:ea typeface="Times New Roman"/>
                <a:cs typeface="Arial"/>
              </a:rPr>
              <a:t>غابات.</a:t>
            </a:r>
            <a:endParaRPr lang="en-US" dirty="0" smtClean="0">
              <a:effectLst/>
              <a:latin typeface="Times New Roman"/>
              <a:ea typeface="Times New Roman"/>
              <a:cs typeface="Simplified Arabic"/>
            </a:endParaRPr>
          </a:p>
          <a:p>
            <a:pPr marL="742950" marR="914400" lvl="1" indent="-285750" algn="just">
              <a:lnSpc>
                <a:spcPts val="1800"/>
              </a:lnSpc>
              <a:spcBef>
                <a:spcPts val="0"/>
              </a:spcBef>
              <a:spcAft>
                <a:spcPts val="1200"/>
              </a:spcAft>
              <a:buFont typeface="Times New Roman"/>
              <a:buChar char="-"/>
              <a:tabLst>
                <a:tab pos="914400" algn="l"/>
              </a:tabLst>
            </a:pPr>
            <a:r>
              <a:rPr lang="ar-SA" dirty="0" smtClean="0">
                <a:effectLst/>
                <a:latin typeface="Times New Roman"/>
                <a:ea typeface="Times New Roman"/>
                <a:cs typeface="Arial"/>
              </a:rPr>
              <a:t>بور.</a:t>
            </a:r>
            <a:endParaRPr lang="ar-JO" dirty="0" smtClean="0">
              <a:effectLst/>
              <a:latin typeface="Times New Roman"/>
              <a:ea typeface="Times New Roman"/>
              <a:cs typeface="Arial"/>
            </a:endParaRPr>
          </a:p>
          <a:p>
            <a:pPr marL="742950" marR="914400" lvl="1" indent="-285750" algn="just">
              <a:lnSpc>
                <a:spcPts val="1800"/>
              </a:lnSpc>
              <a:spcBef>
                <a:spcPts val="0"/>
              </a:spcBef>
              <a:spcAft>
                <a:spcPts val="1200"/>
              </a:spcAft>
              <a:buFont typeface="Times New Roman"/>
              <a:buChar char="-"/>
              <a:tabLst>
                <a:tab pos="914400" algn="l"/>
              </a:tabLst>
            </a:pPr>
            <a:r>
              <a:rPr lang="ar-SA" dirty="0" smtClean="0">
                <a:solidFill>
                  <a:prstClr val="black"/>
                </a:solidFill>
                <a:ea typeface="Times New Roman"/>
                <a:cs typeface="Arial"/>
              </a:rPr>
              <a:t>أخرى</a:t>
            </a:r>
            <a:r>
              <a:rPr lang="ar-JO" dirty="0" smtClean="0">
                <a:solidFill>
                  <a:prstClr val="black"/>
                </a:solidFill>
                <a:ea typeface="Times New Roman"/>
                <a:cs typeface="Arial"/>
              </a:rPr>
              <a:t>.</a:t>
            </a:r>
            <a:r>
              <a:rPr lang="ar-SA" dirty="0" smtClean="0">
                <a:effectLst/>
                <a:latin typeface="Times New Roman"/>
                <a:ea typeface="Times New Roman"/>
                <a:cs typeface="Arial"/>
              </a:rPr>
              <a:t> </a:t>
            </a:r>
            <a:endParaRPr lang="en-US" dirty="0" smtClean="0">
              <a:effectLst/>
              <a:latin typeface="Times New Roman"/>
              <a:ea typeface="Times New Roman"/>
              <a:cs typeface="Simplified Arabic"/>
            </a:endParaRPr>
          </a:p>
          <a:p>
            <a:endParaRPr lang="en-US" sz="3200" dirty="0">
              <a:effectLst/>
              <a:latin typeface="Times New Roman"/>
              <a:ea typeface="Times New Roman"/>
            </a:endParaRPr>
          </a:p>
        </p:txBody>
      </p:sp>
    </p:spTree>
    <p:extLst>
      <p:ext uri="{BB962C8B-B14F-4D97-AF65-F5344CB8AC3E}">
        <p14:creationId xmlns:p14="http://schemas.microsoft.com/office/powerpoint/2010/main" val="4123906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ar-JO"/>
          </a:p>
        </p:txBody>
      </p:sp>
      <p:sp>
        <p:nvSpPr>
          <p:cNvPr id="4" name="Date Placeholder 3"/>
          <p:cNvSpPr>
            <a:spLocks noGrp="1"/>
          </p:cNvSpPr>
          <p:nvPr>
            <p:ph type="dt" sz="half" idx="10"/>
          </p:nvPr>
        </p:nvSpPr>
        <p:spPr/>
        <p:txBody>
          <a:bodyPr/>
          <a:lstStyle/>
          <a:p>
            <a:pPr>
              <a:defRPr/>
            </a:pPr>
            <a:fld id="{0AA901AE-8D76-40B6-9C45-7D3ADBFDA61E}" type="datetime3">
              <a:rPr lang="en-US" smtClean="0"/>
              <a:pPr>
                <a:defRPr/>
              </a:pPr>
              <a:t>12 February 2015</a:t>
            </a:fld>
            <a:endParaRPr lang="en-US"/>
          </a:p>
        </p:txBody>
      </p:sp>
      <p:sp>
        <p:nvSpPr>
          <p:cNvPr id="5" name="Footer Placeholder 4"/>
          <p:cNvSpPr>
            <a:spLocks noGrp="1"/>
          </p:cNvSpPr>
          <p:nvPr>
            <p:ph type="ftr" sz="quarter" idx="11"/>
          </p:nvPr>
        </p:nvSpPr>
        <p:spPr/>
        <p:txBody>
          <a:bodyPr/>
          <a:lstStyle/>
          <a:p>
            <a:pPr>
              <a:defRPr/>
            </a:pPr>
            <a:r>
              <a:rPr lang="ar-SA" smtClean="0"/>
              <a:t>دائرة الإحصاءات العامة</a:t>
            </a:r>
            <a:endParaRPr lang="en-US"/>
          </a:p>
        </p:txBody>
      </p:sp>
      <p:sp>
        <p:nvSpPr>
          <p:cNvPr id="6" name="Slide Number Placeholder 5"/>
          <p:cNvSpPr>
            <a:spLocks noGrp="1"/>
          </p:cNvSpPr>
          <p:nvPr>
            <p:ph type="sldNum" sz="quarter" idx="12"/>
          </p:nvPr>
        </p:nvSpPr>
        <p:spPr/>
        <p:txBody>
          <a:bodyPr/>
          <a:lstStyle/>
          <a:p>
            <a:pPr>
              <a:defRPr/>
            </a:pPr>
            <a:fld id="{D5A0FA9D-F6BC-4ADD-AE4F-54C2BB3FD685}" type="slidenum">
              <a:rPr lang="en-US" smtClean="0"/>
              <a:pPr>
                <a:defRPr/>
              </a:pPr>
              <a:t>13</a:t>
            </a:fld>
            <a:endParaRPr lang="en-US"/>
          </a:p>
        </p:txBody>
      </p:sp>
      <p:sp>
        <p:nvSpPr>
          <p:cNvPr id="8" name="Rectangle 7"/>
          <p:cNvSpPr/>
          <p:nvPr/>
        </p:nvSpPr>
        <p:spPr>
          <a:xfrm>
            <a:off x="76200" y="1676400"/>
            <a:ext cx="8763000" cy="4442242"/>
          </a:xfrm>
          <a:prstGeom prst="rect">
            <a:avLst/>
          </a:prstGeom>
        </p:spPr>
        <p:txBody>
          <a:bodyPr wrap="square">
            <a:spAutoFit/>
          </a:bodyPr>
          <a:lstStyle/>
          <a:p>
            <a:pPr marL="342265" indent="-342265" algn="just">
              <a:lnSpc>
                <a:spcPct val="150000"/>
              </a:lnSpc>
              <a:spcBef>
                <a:spcPts val="0"/>
              </a:spcBef>
              <a:spcAft>
                <a:spcPts val="1200"/>
              </a:spcAft>
            </a:pPr>
            <a:r>
              <a:rPr lang="ar-JO" b="1" dirty="0" smtClean="0">
                <a:effectLst/>
                <a:latin typeface="Times New Roman"/>
                <a:ea typeface="Times New Roman"/>
                <a:cs typeface="Arial"/>
              </a:rPr>
              <a:t>حيوانات المزرعة</a:t>
            </a:r>
            <a:endParaRPr lang="en-US" sz="1600" dirty="0" smtClean="0">
              <a:effectLst/>
              <a:latin typeface="Times New Roman"/>
              <a:ea typeface="Times New Roman"/>
            </a:endParaRPr>
          </a:p>
          <a:p>
            <a:pPr indent="457200" algn="just">
              <a:lnSpc>
                <a:spcPct val="150000"/>
              </a:lnSpc>
              <a:spcBef>
                <a:spcPts val="0"/>
              </a:spcBef>
              <a:spcAft>
                <a:spcPts val="1200"/>
              </a:spcAft>
            </a:pPr>
            <a:r>
              <a:rPr lang="ar-JO" b="1" dirty="0" smtClean="0">
                <a:effectLst/>
                <a:latin typeface="Times New Roman"/>
                <a:ea typeface="Times New Roman"/>
                <a:cs typeface="Arial"/>
              </a:rPr>
              <a:t>(أبقار، ماعز، ضأن).</a:t>
            </a:r>
            <a:endParaRPr lang="en-US" sz="1600" dirty="0" smtClean="0">
              <a:effectLst/>
              <a:latin typeface="Times New Roman"/>
              <a:ea typeface="Times New Roman"/>
            </a:endParaRPr>
          </a:p>
          <a:p>
            <a:pPr marL="742950" marR="914400" lvl="1" indent="-285750" algn="just">
              <a:lnSpc>
                <a:spcPct val="150000"/>
              </a:lnSpc>
              <a:spcBef>
                <a:spcPts val="0"/>
              </a:spcBef>
              <a:spcAft>
                <a:spcPts val="1200"/>
              </a:spcAft>
              <a:buFont typeface="Times New Roman"/>
              <a:buChar char="-"/>
              <a:tabLst>
                <a:tab pos="914400" algn="l"/>
              </a:tabLst>
            </a:pPr>
            <a:r>
              <a:rPr lang="ar-JO" dirty="0" smtClean="0">
                <a:effectLst/>
                <a:latin typeface="Times New Roman"/>
                <a:ea typeface="Times New Roman"/>
                <a:cs typeface="Arial"/>
              </a:rPr>
              <a:t>نوع الحيوان.</a:t>
            </a:r>
            <a:endParaRPr lang="en-US" sz="1600" dirty="0" smtClean="0">
              <a:effectLst/>
              <a:latin typeface="Times New Roman"/>
              <a:ea typeface="Times New Roman"/>
            </a:endParaRPr>
          </a:p>
          <a:p>
            <a:pPr marL="742950" marR="914400" lvl="1" indent="-285750" algn="just">
              <a:lnSpc>
                <a:spcPct val="150000"/>
              </a:lnSpc>
              <a:spcBef>
                <a:spcPts val="0"/>
              </a:spcBef>
              <a:spcAft>
                <a:spcPts val="1200"/>
              </a:spcAft>
              <a:buFont typeface="Times New Roman"/>
              <a:buChar char="-"/>
              <a:tabLst>
                <a:tab pos="914400" algn="l"/>
              </a:tabLst>
            </a:pPr>
            <a:r>
              <a:rPr lang="ar-JO" dirty="0" smtClean="0">
                <a:effectLst/>
                <a:latin typeface="Times New Roman"/>
                <a:ea typeface="Times New Roman"/>
                <a:cs typeface="Arial"/>
              </a:rPr>
              <a:t>العدد حسب الجنس والعمر والسلالة.</a:t>
            </a:r>
            <a:endParaRPr lang="en-US" sz="1600" dirty="0" smtClean="0">
              <a:effectLst/>
              <a:latin typeface="Times New Roman"/>
              <a:ea typeface="Times New Roman"/>
            </a:endParaRPr>
          </a:p>
          <a:p>
            <a:pPr marL="742950" marR="914400" lvl="1" indent="-285750" algn="just">
              <a:lnSpc>
                <a:spcPct val="150000"/>
              </a:lnSpc>
              <a:spcBef>
                <a:spcPts val="0"/>
              </a:spcBef>
              <a:spcAft>
                <a:spcPts val="1200"/>
              </a:spcAft>
              <a:buFont typeface="Times New Roman"/>
              <a:buChar char="-"/>
              <a:tabLst>
                <a:tab pos="914400" algn="l"/>
              </a:tabLst>
            </a:pPr>
            <a:r>
              <a:rPr lang="ar-JO" dirty="0" smtClean="0">
                <a:effectLst/>
                <a:latin typeface="Times New Roman"/>
                <a:ea typeface="Times New Roman"/>
                <a:cs typeface="Arial"/>
              </a:rPr>
              <a:t>نوع التربية</a:t>
            </a:r>
            <a:r>
              <a:rPr lang="ar-SA" dirty="0" smtClean="0">
                <a:effectLst/>
                <a:latin typeface="Times New Roman"/>
                <a:ea typeface="Times New Roman"/>
                <a:cs typeface="Arial"/>
              </a:rPr>
              <a:t> .</a:t>
            </a:r>
            <a:endParaRPr lang="en-US" sz="1600" dirty="0" smtClean="0">
              <a:effectLst/>
              <a:latin typeface="Times New Roman"/>
              <a:ea typeface="Times New Roman"/>
            </a:endParaRPr>
          </a:p>
          <a:p>
            <a:pPr marL="742950" marR="914400" lvl="1" indent="-285750" algn="just">
              <a:lnSpc>
                <a:spcPct val="150000"/>
              </a:lnSpc>
              <a:spcBef>
                <a:spcPts val="0"/>
              </a:spcBef>
              <a:spcAft>
                <a:spcPts val="1200"/>
              </a:spcAft>
              <a:buFont typeface="Times New Roman"/>
              <a:buChar char="-"/>
              <a:tabLst>
                <a:tab pos="914400" algn="l"/>
              </a:tabLst>
            </a:pPr>
            <a:r>
              <a:rPr lang="ar-JO" dirty="0" smtClean="0">
                <a:effectLst/>
                <a:latin typeface="Times New Roman"/>
                <a:ea typeface="Times New Roman"/>
                <a:cs typeface="Arial"/>
              </a:rPr>
              <a:t>الغرض من التربية.</a:t>
            </a:r>
            <a:endParaRPr lang="en-US" sz="1600" dirty="0" smtClean="0">
              <a:effectLst/>
              <a:latin typeface="Times New Roman"/>
              <a:ea typeface="Times New Roman"/>
            </a:endParaRPr>
          </a:p>
          <a:p>
            <a:pPr marL="342265" indent="-342265" algn="just">
              <a:lnSpc>
                <a:spcPct val="150000"/>
              </a:lnSpc>
              <a:spcBef>
                <a:spcPts val="0"/>
              </a:spcBef>
              <a:spcAft>
                <a:spcPts val="1200"/>
              </a:spcAft>
            </a:pPr>
            <a:r>
              <a:rPr lang="ar-JO" b="1" dirty="0" smtClean="0">
                <a:effectLst/>
                <a:latin typeface="Times New Roman"/>
                <a:ea typeface="Times New Roman"/>
                <a:cs typeface="Arial"/>
              </a:rPr>
              <a:t>* حيوانات أخرى (العدد)</a:t>
            </a:r>
            <a:endParaRPr lang="en-US" sz="1600" dirty="0" smtClean="0">
              <a:effectLst/>
              <a:latin typeface="Times New Roman"/>
              <a:ea typeface="Times New Roman"/>
            </a:endParaRPr>
          </a:p>
          <a:p>
            <a:pPr indent="457200" algn="just">
              <a:lnSpc>
                <a:spcPct val="150000"/>
              </a:lnSpc>
              <a:spcBef>
                <a:spcPts val="0"/>
              </a:spcBef>
              <a:spcAft>
                <a:spcPts val="1200"/>
              </a:spcAft>
            </a:pPr>
            <a:r>
              <a:rPr lang="ar-JO" b="1" dirty="0" smtClean="0">
                <a:effectLst/>
                <a:latin typeface="Times New Roman"/>
                <a:ea typeface="Times New Roman"/>
                <a:cs typeface="Arial"/>
              </a:rPr>
              <a:t>(جمال، خيول، حمير، بغال، أخرى).</a:t>
            </a:r>
            <a:endParaRPr lang="en-US" sz="1600" dirty="0">
              <a:effectLst/>
              <a:latin typeface="Times New Roman"/>
              <a:ea typeface="Times New Roman"/>
            </a:endParaRPr>
          </a:p>
        </p:txBody>
      </p:sp>
    </p:spTree>
    <p:extLst>
      <p:ext uri="{BB962C8B-B14F-4D97-AF65-F5344CB8AC3E}">
        <p14:creationId xmlns:p14="http://schemas.microsoft.com/office/powerpoint/2010/main" val="33203297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ar-JO"/>
          </a:p>
        </p:txBody>
      </p:sp>
      <p:sp>
        <p:nvSpPr>
          <p:cNvPr id="4" name="Date Placeholder 3"/>
          <p:cNvSpPr>
            <a:spLocks noGrp="1"/>
          </p:cNvSpPr>
          <p:nvPr>
            <p:ph type="dt" sz="half" idx="10"/>
          </p:nvPr>
        </p:nvSpPr>
        <p:spPr/>
        <p:txBody>
          <a:bodyPr/>
          <a:lstStyle/>
          <a:p>
            <a:pPr>
              <a:defRPr/>
            </a:pPr>
            <a:fld id="{0AA901AE-8D76-40B6-9C45-7D3ADBFDA61E}" type="datetime3">
              <a:rPr lang="en-US" smtClean="0"/>
              <a:pPr>
                <a:defRPr/>
              </a:pPr>
              <a:t>12 February 2015</a:t>
            </a:fld>
            <a:endParaRPr lang="en-US"/>
          </a:p>
        </p:txBody>
      </p:sp>
      <p:sp>
        <p:nvSpPr>
          <p:cNvPr id="5" name="Footer Placeholder 4"/>
          <p:cNvSpPr>
            <a:spLocks noGrp="1"/>
          </p:cNvSpPr>
          <p:nvPr>
            <p:ph type="ftr" sz="quarter" idx="11"/>
          </p:nvPr>
        </p:nvSpPr>
        <p:spPr/>
        <p:txBody>
          <a:bodyPr/>
          <a:lstStyle/>
          <a:p>
            <a:pPr>
              <a:defRPr/>
            </a:pPr>
            <a:r>
              <a:rPr lang="ar-SA" smtClean="0"/>
              <a:t>دائرة الإحصاءات العامة</a:t>
            </a:r>
            <a:endParaRPr lang="en-US"/>
          </a:p>
        </p:txBody>
      </p:sp>
      <p:sp>
        <p:nvSpPr>
          <p:cNvPr id="6" name="Slide Number Placeholder 5"/>
          <p:cNvSpPr>
            <a:spLocks noGrp="1"/>
          </p:cNvSpPr>
          <p:nvPr>
            <p:ph type="sldNum" sz="quarter" idx="12"/>
          </p:nvPr>
        </p:nvSpPr>
        <p:spPr/>
        <p:txBody>
          <a:bodyPr/>
          <a:lstStyle/>
          <a:p>
            <a:pPr>
              <a:defRPr/>
            </a:pPr>
            <a:fld id="{D5A0FA9D-F6BC-4ADD-AE4F-54C2BB3FD685}" type="slidenum">
              <a:rPr lang="en-US" smtClean="0"/>
              <a:pPr>
                <a:defRPr/>
              </a:pPr>
              <a:t>14</a:t>
            </a:fld>
            <a:endParaRPr lang="en-US"/>
          </a:p>
        </p:txBody>
      </p:sp>
      <p:sp>
        <p:nvSpPr>
          <p:cNvPr id="8" name="Rectangle 7"/>
          <p:cNvSpPr/>
          <p:nvPr/>
        </p:nvSpPr>
        <p:spPr>
          <a:xfrm>
            <a:off x="76200" y="1676400"/>
            <a:ext cx="8763000" cy="4216539"/>
          </a:xfrm>
          <a:prstGeom prst="rect">
            <a:avLst/>
          </a:prstGeom>
        </p:spPr>
        <p:txBody>
          <a:bodyPr wrap="square">
            <a:spAutoFit/>
          </a:bodyPr>
          <a:lstStyle/>
          <a:p>
            <a:pPr marL="342265" indent="-342265" algn="just">
              <a:spcBef>
                <a:spcPts val="0"/>
              </a:spcBef>
              <a:spcAft>
                <a:spcPts val="1200"/>
              </a:spcAft>
            </a:pPr>
            <a:r>
              <a:rPr lang="ar-JO" b="1" dirty="0" smtClean="0">
                <a:effectLst/>
                <a:latin typeface="Times New Roman"/>
                <a:ea typeface="Times New Roman"/>
                <a:cs typeface="Arial"/>
              </a:rPr>
              <a:t>* الدواجن المنزلية</a:t>
            </a:r>
            <a:endParaRPr lang="en-US" sz="1600" dirty="0" smtClean="0">
              <a:effectLst/>
              <a:latin typeface="Times New Roman"/>
              <a:ea typeface="Times New Roman"/>
            </a:endParaRPr>
          </a:p>
          <a:p>
            <a:pPr marL="742950" lvl="1" indent="-285750" algn="just">
              <a:spcBef>
                <a:spcPts val="0"/>
              </a:spcBef>
              <a:spcAft>
                <a:spcPts val="1200"/>
              </a:spcAft>
              <a:buFont typeface="Times New Roman"/>
              <a:buChar char="-"/>
            </a:pPr>
            <a:r>
              <a:rPr lang="ar-JO" dirty="0" smtClean="0">
                <a:effectLst/>
                <a:latin typeface="Times New Roman"/>
                <a:ea typeface="Times New Roman"/>
                <a:cs typeface="Arial"/>
              </a:rPr>
              <a:t>العدد حسب المرجع الزمني للتعداد لكل من (الدجاج المنزلي، الحمام، البط، الحبش، الإوز، الأرانب، ....الخ).</a:t>
            </a:r>
            <a:endParaRPr lang="en-US" sz="1600" dirty="0" smtClean="0">
              <a:effectLst/>
              <a:latin typeface="Times New Roman"/>
              <a:ea typeface="Times New Roman"/>
            </a:endParaRPr>
          </a:p>
          <a:p>
            <a:pPr marL="342265" indent="-342265" algn="just">
              <a:spcBef>
                <a:spcPts val="0"/>
              </a:spcBef>
              <a:spcAft>
                <a:spcPts val="1200"/>
              </a:spcAft>
            </a:pPr>
            <a:r>
              <a:rPr lang="ar-JO" b="1" dirty="0" smtClean="0">
                <a:effectLst/>
                <a:latin typeface="Times New Roman"/>
                <a:ea typeface="Times New Roman"/>
                <a:cs typeface="Arial"/>
              </a:rPr>
              <a:t>* مزارع الدواجن المنظمة </a:t>
            </a:r>
            <a:endParaRPr lang="en-US" sz="1600" dirty="0" smtClean="0">
              <a:effectLst/>
              <a:latin typeface="Times New Roman"/>
              <a:ea typeface="Times New Roman"/>
            </a:endParaRPr>
          </a:p>
          <a:p>
            <a:pPr marL="473710" algn="justLow">
              <a:spcBef>
                <a:spcPts val="0"/>
              </a:spcBef>
              <a:spcAft>
                <a:spcPts val="1200"/>
              </a:spcAft>
            </a:pPr>
            <a:r>
              <a:rPr lang="ar-JO" b="1" dirty="0" smtClean="0">
                <a:effectLst/>
                <a:latin typeface="Times New Roman"/>
                <a:ea typeface="Times New Roman"/>
                <a:cs typeface="Arial"/>
              </a:rPr>
              <a:t>( دجاج لاحم، دجاج بياض، دجاج أمهات وجدات، حبش، أرانب، أخرى)</a:t>
            </a:r>
            <a:endParaRPr lang="en-US" sz="1600" dirty="0" smtClean="0">
              <a:effectLst/>
              <a:latin typeface="Times New Roman"/>
              <a:ea typeface="Times New Roman"/>
            </a:endParaRPr>
          </a:p>
          <a:p>
            <a:pPr marL="742950" marR="914400" lvl="1" indent="-285750" algn="justLow">
              <a:spcBef>
                <a:spcPts val="0"/>
              </a:spcBef>
              <a:spcAft>
                <a:spcPts val="1200"/>
              </a:spcAft>
              <a:buFont typeface="Times New Roman"/>
              <a:buChar char="-"/>
              <a:tabLst>
                <a:tab pos="914400" algn="l"/>
              </a:tabLst>
            </a:pPr>
            <a:r>
              <a:rPr lang="ar-JO" dirty="0" smtClean="0">
                <a:effectLst/>
                <a:latin typeface="Times New Roman"/>
                <a:ea typeface="Times New Roman"/>
                <a:cs typeface="Arial"/>
              </a:rPr>
              <a:t>نوع المزرعة.</a:t>
            </a:r>
            <a:endParaRPr lang="en-US" sz="1600" dirty="0" smtClean="0">
              <a:effectLst/>
              <a:latin typeface="Times New Roman"/>
              <a:ea typeface="Times New Roman"/>
            </a:endParaRPr>
          </a:p>
          <a:p>
            <a:pPr marL="742950" marR="914400" lvl="1" indent="-285750" algn="justLow">
              <a:spcBef>
                <a:spcPts val="0"/>
              </a:spcBef>
              <a:spcAft>
                <a:spcPts val="1200"/>
              </a:spcAft>
              <a:buFont typeface="Times New Roman"/>
              <a:buChar char="-"/>
              <a:tabLst>
                <a:tab pos="914400" algn="l"/>
              </a:tabLst>
            </a:pPr>
            <a:r>
              <a:rPr lang="ar-JO" dirty="0" smtClean="0">
                <a:effectLst/>
                <a:latin typeface="Times New Roman"/>
                <a:ea typeface="Times New Roman"/>
                <a:cs typeface="Arial"/>
              </a:rPr>
              <a:t>الموقع الجغرافي للمزرعة.</a:t>
            </a:r>
            <a:endParaRPr lang="en-US" sz="1600" dirty="0" smtClean="0">
              <a:effectLst/>
              <a:latin typeface="Times New Roman"/>
              <a:ea typeface="Times New Roman"/>
            </a:endParaRPr>
          </a:p>
          <a:p>
            <a:pPr marL="742950" marR="914400" lvl="1" indent="-285750" algn="justLow">
              <a:spcBef>
                <a:spcPts val="0"/>
              </a:spcBef>
              <a:spcAft>
                <a:spcPts val="1200"/>
              </a:spcAft>
              <a:buFont typeface="Times New Roman"/>
              <a:buChar char="-"/>
              <a:tabLst>
                <a:tab pos="914400" algn="l"/>
              </a:tabLst>
            </a:pPr>
            <a:r>
              <a:rPr lang="ar-JO" dirty="0" smtClean="0">
                <a:effectLst/>
                <a:latin typeface="Times New Roman"/>
                <a:ea typeface="Times New Roman"/>
                <a:cs typeface="Arial"/>
              </a:rPr>
              <a:t>سعة المزرعة. </a:t>
            </a:r>
            <a:endParaRPr lang="en-US" sz="1600" dirty="0" smtClean="0">
              <a:effectLst/>
              <a:latin typeface="Times New Roman"/>
              <a:ea typeface="Times New Roman"/>
            </a:endParaRPr>
          </a:p>
          <a:p>
            <a:pPr marL="742950" marR="914400" lvl="1" indent="-285750" algn="justLow">
              <a:spcBef>
                <a:spcPts val="0"/>
              </a:spcBef>
              <a:spcAft>
                <a:spcPts val="1200"/>
              </a:spcAft>
              <a:buFont typeface="Times New Roman"/>
              <a:buChar char="-"/>
              <a:tabLst>
                <a:tab pos="914400" algn="l"/>
              </a:tabLst>
            </a:pPr>
            <a:r>
              <a:rPr lang="ar-JO" dirty="0" smtClean="0">
                <a:effectLst/>
                <a:latin typeface="Times New Roman"/>
                <a:ea typeface="Times New Roman"/>
                <a:cs typeface="Arial"/>
              </a:rPr>
              <a:t>العدد حسب المرجع الزمني للتعداد.</a:t>
            </a:r>
          </a:p>
          <a:p>
            <a:pPr marL="742950" marR="914400" lvl="1" indent="-285750" algn="justLow">
              <a:spcBef>
                <a:spcPts val="0"/>
              </a:spcBef>
              <a:spcAft>
                <a:spcPts val="1200"/>
              </a:spcAft>
              <a:buFont typeface="Times New Roman"/>
              <a:buChar char="-"/>
              <a:tabLst>
                <a:tab pos="914400" algn="l"/>
              </a:tabLst>
            </a:pPr>
            <a:r>
              <a:rPr lang="ar-JO" dirty="0" smtClean="0">
                <a:latin typeface="Times New Roman"/>
                <a:ea typeface="Times New Roman"/>
                <a:cs typeface="Arial"/>
              </a:rPr>
              <a:t>الغرض من التربية.</a:t>
            </a:r>
            <a:endParaRPr lang="ar-JO" dirty="0" smtClean="0">
              <a:effectLst/>
              <a:latin typeface="Times New Roman"/>
              <a:ea typeface="Times New Roman"/>
              <a:cs typeface="Arial"/>
            </a:endParaRPr>
          </a:p>
          <a:p>
            <a:pPr marL="742950" marR="914400" lvl="1" indent="-285750" algn="justLow">
              <a:spcBef>
                <a:spcPts val="0"/>
              </a:spcBef>
              <a:spcAft>
                <a:spcPts val="1200"/>
              </a:spcAft>
              <a:buFont typeface="Times New Roman"/>
              <a:buChar char="-"/>
              <a:tabLst>
                <a:tab pos="914400" algn="l"/>
              </a:tabLst>
            </a:pPr>
            <a:endParaRPr lang="en-US" sz="1600" dirty="0" smtClean="0">
              <a:effectLst/>
              <a:latin typeface="Times New Roman"/>
              <a:ea typeface="Times New Roman"/>
            </a:endParaRPr>
          </a:p>
        </p:txBody>
      </p:sp>
    </p:spTree>
    <p:extLst>
      <p:ext uri="{BB962C8B-B14F-4D97-AF65-F5344CB8AC3E}">
        <p14:creationId xmlns:p14="http://schemas.microsoft.com/office/powerpoint/2010/main" val="2824295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ar-JO"/>
          </a:p>
        </p:txBody>
      </p:sp>
      <p:sp>
        <p:nvSpPr>
          <p:cNvPr id="4" name="Date Placeholder 3"/>
          <p:cNvSpPr>
            <a:spLocks noGrp="1"/>
          </p:cNvSpPr>
          <p:nvPr>
            <p:ph type="dt" sz="half" idx="10"/>
          </p:nvPr>
        </p:nvSpPr>
        <p:spPr/>
        <p:txBody>
          <a:bodyPr/>
          <a:lstStyle/>
          <a:p>
            <a:pPr>
              <a:defRPr/>
            </a:pPr>
            <a:fld id="{0AA901AE-8D76-40B6-9C45-7D3ADBFDA61E}" type="datetime3">
              <a:rPr lang="en-US" smtClean="0"/>
              <a:pPr>
                <a:defRPr/>
              </a:pPr>
              <a:t>12 February 2015</a:t>
            </a:fld>
            <a:endParaRPr lang="en-US"/>
          </a:p>
        </p:txBody>
      </p:sp>
      <p:sp>
        <p:nvSpPr>
          <p:cNvPr id="5" name="Footer Placeholder 4"/>
          <p:cNvSpPr>
            <a:spLocks noGrp="1"/>
          </p:cNvSpPr>
          <p:nvPr>
            <p:ph type="ftr" sz="quarter" idx="11"/>
          </p:nvPr>
        </p:nvSpPr>
        <p:spPr/>
        <p:txBody>
          <a:bodyPr/>
          <a:lstStyle/>
          <a:p>
            <a:pPr>
              <a:defRPr/>
            </a:pPr>
            <a:r>
              <a:rPr lang="ar-SA" smtClean="0"/>
              <a:t>دائرة الإحصاءات العامة</a:t>
            </a:r>
            <a:endParaRPr lang="en-US"/>
          </a:p>
        </p:txBody>
      </p:sp>
      <p:sp>
        <p:nvSpPr>
          <p:cNvPr id="6" name="Slide Number Placeholder 5"/>
          <p:cNvSpPr>
            <a:spLocks noGrp="1"/>
          </p:cNvSpPr>
          <p:nvPr>
            <p:ph type="sldNum" sz="quarter" idx="12"/>
          </p:nvPr>
        </p:nvSpPr>
        <p:spPr/>
        <p:txBody>
          <a:bodyPr/>
          <a:lstStyle/>
          <a:p>
            <a:pPr>
              <a:defRPr/>
            </a:pPr>
            <a:fld id="{D5A0FA9D-F6BC-4ADD-AE4F-54C2BB3FD685}" type="slidenum">
              <a:rPr lang="en-US" smtClean="0"/>
              <a:pPr>
                <a:defRPr/>
              </a:pPr>
              <a:t>15</a:t>
            </a:fld>
            <a:endParaRPr lang="en-US"/>
          </a:p>
        </p:txBody>
      </p:sp>
      <p:sp>
        <p:nvSpPr>
          <p:cNvPr id="8" name="Rectangle 7"/>
          <p:cNvSpPr/>
          <p:nvPr/>
        </p:nvSpPr>
        <p:spPr>
          <a:xfrm>
            <a:off x="76200" y="1676400"/>
            <a:ext cx="8763000" cy="4539256"/>
          </a:xfrm>
          <a:prstGeom prst="rect">
            <a:avLst/>
          </a:prstGeom>
        </p:spPr>
        <p:txBody>
          <a:bodyPr wrap="square">
            <a:spAutoFit/>
          </a:bodyPr>
          <a:lstStyle/>
          <a:p>
            <a:pPr marL="342265" indent="-342265" algn="just">
              <a:lnSpc>
                <a:spcPts val="1800"/>
              </a:lnSpc>
              <a:spcBef>
                <a:spcPts val="0"/>
              </a:spcBef>
              <a:spcAft>
                <a:spcPts val="1200"/>
              </a:spcAft>
            </a:pPr>
            <a:r>
              <a:rPr lang="ar-SA" b="1" dirty="0" smtClean="0">
                <a:effectLst/>
                <a:latin typeface="Times New Roman"/>
                <a:ea typeface="Times New Roman"/>
              </a:rPr>
              <a:t>* </a:t>
            </a:r>
            <a:r>
              <a:rPr lang="ar-SA" b="1" dirty="0" err="1" smtClean="0">
                <a:effectLst/>
                <a:latin typeface="Times New Roman"/>
                <a:ea typeface="Times New Roman"/>
              </a:rPr>
              <a:t>الفقاسات</a:t>
            </a:r>
            <a:endParaRPr lang="en-US" sz="1600" dirty="0" smtClean="0">
              <a:effectLst/>
              <a:latin typeface="Times New Roman"/>
              <a:ea typeface="Times New Roman"/>
            </a:endParaRPr>
          </a:p>
          <a:p>
            <a:pPr marL="742950" marR="914400" lvl="1" indent="-285750" algn="just">
              <a:lnSpc>
                <a:spcPts val="1800"/>
              </a:lnSpc>
              <a:spcBef>
                <a:spcPts val="0"/>
              </a:spcBef>
              <a:spcAft>
                <a:spcPts val="1200"/>
              </a:spcAft>
              <a:buFont typeface="Times New Roman"/>
              <a:buChar char="-"/>
              <a:tabLst>
                <a:tab pos="914400" algn="l"/>
              </a:tabLst>
            </a:pPr>
            <a:r>
              <a:rPr lang="ar-JO" dirty="0" smtClean="0">
                <a:effectLst/>
                <a:latin typeface="Times New Roman"/>
                <a:ea typeface="Times New Roman"/>
                <a:cs typeface="Arial"/>
              </a:rPr>
              <a:t>نوع </a:t>
            </a:r>
            <a:r>
              <a:rPr lang="ar-JO" dirty="0" err="1" smtClean="0">
                <a:effectLst/>
                <a:latin typeface="Times New Roman"/>
                <a:ea typeface="Times New Roman"/>
                <a:cs typeface="Arial"/>
              </a:rPr>
              <a:t>الفقاسة</a:t>
            </a:r>
            <a:r>
              <a:rPr lang="ar-JO" dirty="0" smtClean="0">
                <a:effectLst/>
                <a:latin typeface="Times New Roman"/>
                <a:ea typeface="Times New Roman"/>
                <a:cs typeface="Arial"/>
              </a:rPr>
              <a:t>.</a:t>
            </a:r>
            <a:endParaRPr lang="en-US" sz="1600" dirty="0" smtClean="0">
              <a:effectLst/>
              <a:latin typeface="Times New Roman"/>
              <a:ea typeface="Times New Roman"/>
            </a:endParaRPr>
          </a:p>
          <a:p>
            <a:pPr marL="742950" marR="914400" lvl="1" indent="-285750" algn="just">
              <a:lnSpc>
                <a:spcPts val="1800"/>
              </a:lnSpc>
              <a:spcBef>
                <a:spcPts val="0"/>
              </a:spcBef>
              <a:spcAft>
                <a:spcPts val="1200"/>
              </a:spcAft>
              <a:buFont typeface="Times New Roman"/>
              <a:buChar char="-"/>
              <a:tabLst>
                <a:tab pos="914400" algn="l"/>
              </a:tabLst>
            </a:pPr>
            <a:r>
              <a:rPr lang="ar-JO" dirty="0" smtClean="0">
                <a:effectLst/>
                <a:latin typeface="Times New Roman"/>
                <a:ea typeface="Times New Roman"/>
                <a:cs typeface="Arial"/>
              </a:rPr>
              <a:t>الموقع الجغرافي </a:t>
            </a:r>
            <a:r>
              <a:rPr lang="ar-JO" dirty="0" err="1" smtClean="0">
                <a:effectLst/>
                <a:latin typeface="Times New Roman"/>
                <a:ea typeface="Times New Roman"/>
                <a:cs typeface="Arial"/>
              </a:rPr>
              <a:t>للفقاسة</a:t>
            </a:r>
            <a:r>
              <a:rPr lang="ar-JO" dirty="0" smtClean="0">
                <a:effectLst/>
                <a:latin typeface="Times New Roman"/>
                <a:ea typeface="Times New Roman"/>
                <a:cs typeface="Arial"/>
              </a:rPr>
              <a:t>.</a:t>
            </a:r>
            <a:endParaRPr lang="en-US" sz="1600" dirty="0" smtClean="0">
              <a:effectLst/>
              <a:latin typeface="Times New Roman"/>
              <a:ea typeface="Times New Roman"/>
            </a:endParaRPr>
          </a:p>
          <a:p>
            <a:pPr marL="742950" marR="914400" lvl="1" indent="-285750" algn="just">
              <a:lnSpc>
                <a:spcPts val="1800"/>
              </a:lnSpc>
              <a:spcBef>
                <a:spcPts val="0"/>
              </a:spcBef>
              <a:spcAft>
                <a:spcPts val="1200"/>
              </a:spcAft>
              <a:buFont typeface="Times New Roman"/>
              <a:buChar char="-"/>
              <a:tabLst>
                <a:tab pos="914400" algn="l"/>
              </a:tabLst>
            </a:pPr>
            <a:r>
              <a:rPr lang="ar-JO" dirty="0" smtClean="0">
                <a:effectLst/>
                <a:latin typeface="Times New Roman"/>
                <a:ea typeface="Times New Roman"/>
                <a:cs typeface="Arial"/>
              </a:rPr>
              <a:t>الطاقة الإنتاجية </a:t>
            </a:r>
            <a:r>
              <a:rPr lang="ar-JO" dirty="0" err="1" smtClean="0">
                <a:effectLst/>
                <a:latin typeface="Times New Roman"/>
                <a:ea typeface="Times New Roman"/>
                <a:cs typeface="Arial"/>
              </a:rPr>
              <a:t>للفقاسة</a:t>
            </a:r>
            <a:r>
              <a:rPr lang="ar-JO" dirty="0" smtClean="0">
                <a:effectLst/>
                <a:latin typeface="Times New Roman"/>
                <a:ea typeface="Times New Roman"/>
                <a:cs typeface="Arial"/>
              </a:rPr>
              <a:t>.</a:t>
            </a:r>
            <a:endParaRPr lang="en-US" sz="1600" dirty="0" smtClean="0">
              <a:effectLst/>
              <a:latin typeface="Times New Roman"/>
              <a:ea typeface="Times New Roman"/>
            </a:endParaRPr>
          </a:p>
          <a:p>
            <a:pPr marL="742950" marR="914400" lvl="1" indent="-285750" algn="just">
              <a:lnSpc>
                <a:spcPts val="1800"/>
              </a:lnSpc>
              <a:spcBef>
                <a:spcPts val="0"/>
              </a:spcBef>
              <a:spcAft>
                <a:spcPts val="1200"/>
              </a:spcAft>
              <a:buFont typeface="Times New Roman"/>
              <a:buChar char="-"/>
              <a:tabLst>
                <a:tab pos="914400" algn="l"/>
              </a:tabLst>
            </a:pPr>
            <a:r>
              <a:rPr lang="ar-JO" dirty="0" smtClean="0">
                <a:effectLst/>
                <a:latin typeface="Times New Roman"/>
                <a:ea typeface="Times New Roman"/>
                <a:cs typeface="Arial"/>
              </a:rPr>
              <a:t>عدد البيض المستخدم حسب المرجع الزمني للتعداد.</a:t>
            </a:r>
            <a:endParaRPr lang="en-US" sz="1600" dirty="0" smtClean="0">
              <a:effectLst/>
              <a:latin typeface="Times New Roman"/>
              <a:ea typeface="Times New Roman"/>
            </a:endParaRPr>
          </a:p>
          <a:p>
            <a:pPr marL="742950" marR="914400" lvl="1" indent="-285750" algn="just">
              <a:lnSpc>
                <a:spcPts val="1800"/>
              </a:lnSpc>
              <a:spcBef>
                <a:spcPts val="0"/>
              </a:spcBef>
              <a:spcAft>
                <a:spcPts val="1200"/>
              </a:spcAft>
              <a:buFont typeface="Times New Roman"/>
              <a:buChar char="-"/>
              <a:tabLst>
                <a:tab pos="914400" algn="l"/>
              </a:tabLst>
            </a:pPr>
            <a:r>
              <a:rPr lang="ar-JO" dirty="0" smtClean="0">
                <a:effectLst/>
                <a:latin typeface="Times New Roman"/>
                <a:ea typeface="Times New Roman"/>
                <a:cs typeface="Arial"/>
              </a:rPr>
              <a:t>عدد الصيصان المنتجة حسب المرجع الزمني للتعداد.</a:t>
            </a:r>
            <a:endParaRPr lang="en-US" sz="1600" dirty="0" smtClean="0">
              <a:effectLst/>
              <a:latin typeface="Times New Roman"/>
              <a:ea typeface="Times New Roman"/>
            </a:endParaRPr>
          </a:p>
          <a:p>
            <a:pPr marL="342265" indent="-342265" algn="just">
              <a:lnSpc>
                <a:spcPts val="1800"/>
              </a:lnSpc>
              <a:spcBef>
                <a:spcPts val="0"/>
              </a:spcBef>
              <a:spcAft>
                <a:spcPts val="1200"/>
              </a:spcAft>
            </a:pPr>
            <a:r>
              <a:rPr lang="ar-JO" b="1" dirty="0" smtClean="0">
                <a:effectLst/>
                <a:latin typeface="Times New Roman"/>
                <a:ea typeface="Times New Roman"/>
              </a:rPr>
              <a:t>* </a:t>
            </a:r>
            <a:r>
              <a:rPr lang="ar-SA" b="1" dirty="0" smtClean="0">
                <a:effectLst/>
                <a:latin typeface="Times New Roman"/>
                <a:ea typeface="Times New Roman"/>
              </a:rPr>
              <a:t>مزارع الأسما</a:t>
            </a:r>
            <a:r>
              <a:rPr lang="ar-SA" b="1" dirty="0" smtClean="0">
                <a:effectLst/>
                <a:latin typeface="Times New Roman"/>
                <a:ea typeface="Times New Roman"/>
                <a:cs typeface="Arial"/>
              </a:rPr>
              <a:t>ك</a:t>
            </a:r>
            <a:endParaRPr lang="en-US" sz="1600" dirty="0" smtClean="0">
              <a:effectLst/>
              <a:latin typeface="Times New Roman"/>
              <a:ea typeface="Times New Roman"/>
            </a:endParaRPr>
          </a:p>
          <a:p>
            <a:pPr marL="742950" marR="914400" lvl="1" indent="-285750" algn="just">
              <a:lnSpc>
                <a:spcPts val="1800"/>
              </a:lnSpc>
              <a:spcBef>
                <a:spcPts val="0"/>
              </a:spcBef>
              <a:spcAft>
                <a:spcPts val="1200"/>
              </a:spcAft>
              <a:buFont typeface="Times New Roman"/>
              <a:buChar char="-"/>
              <a:tabLst>
                <a:tab pos="914400" algn="l"/>
              </a:tabLst>
            </a:pPr>
            <a:r>
              <a:rPr lang="ar-JO" dirty="0" smtClean="0">
                <a:effectLst/>
                <a:latin typeface="Times New Roman"/>
                <a:ea typeface="Times New Roman"/>
                <a:cs typeface="Arial"/>
              </a:rPr>
              <a:t>نوع مزرعة الأسماك (مشط، كارب، ......الخ).</a:t>
            </a:r>
            <a:endParaRPr lang="en-US" sz="1600" dirty="0" smtClean="0">
              <a:effectLst/>
              <a:latin typeface="Times New Roman"/>
              <a:ea typeface="Times New Roman"/>
            </a:endParaRPr>
          </a:p>
          <a:p>
            <a:pPr marL="742950" marR="914400" lvl="1" indent="-285750" algn="just">
              <a:lnSpc>
                <a:spcPts val="1800"/>
              </a:lnSpc>
              <a:spcBef>
                <a:spcPts val="0"/>
              </a:spcBef>
              <a:spcAft>
                <a:spcPts val="1200"/>
              </a:spcAft>
              <a:buFont typeface="Times New Roman"/>
              <a:buChar char="-"/>
              <a:tabLst>
                <a:tab pos="914400" algn="l"/>
              </a:tabLst>
            </a:pPr>
            <a:r>
              <a:rPr lang="ar-JO" dirty="0" smtClean="0">
                <a:effectLst/>
                <a:latin typeface="Times New Roman"/>
                <a:ea typeface="Times New Roman"/>
                <a:cs typeface="Arial"/>
              </a:rPr>
              <a:t>الموقع الجغرافي للمزرعة.</a:t>
            </a:r>
            <a:endParaRPr lang="en-US" sz="1600" dirty="0" smtClean="0">
              <a:effectLst/>
              <a:latin typeface="Times New Roman"/>
              <a:ea typeface="Times New Roman"/>
            </a:endParaRPr>
          </a:p>
          <a:p>
            <a:pPr marL="742950" marR="914400" lvl="1" indent="-285750" algn="just">
              <a:lnSpc>
                <a:spcPts val="1800"/>
              </a:lnSpc>
              <a:spcBef>
                <a:spcPts val="0"/>
              </a:spcBef>
              <a:spcAft>
                <a:spcPts val="1200"/>
              </a:spcAft>
              <a:buFont typeface="Times New Roman"/>
              <a:buChar char="-"/>
              <a:tabLst>
                <a:tab pos="914400" algn="l"/>
              </a:tabLst>
            </a:pPr>
            <a:r>
              <a:rPr lang="ar-JO" dirty="0" smtClean="0">
                <a:effectLst/>
                <a:latin typeface="Times New Roman"/>
                <a:ea typeface="Times New Roman"/>
                <a:cs typeface="Arial"/>
              </a:rPr>
              <a:t>سعة البرك من المياه.</a:t>
            </a:r>
            <a:endParaRPr lang="en-US" sz="1600" dirty="0" smtClean="0">
              <a:effectLst/>
              <a:latin typeface="Times New Roman"/>
              <a:ea typeface="Times New Roman"/>
            </a:endParaRPr>
          </a:p>
          <a:p>
            <a:pPr marL="742950" marR="914400" lvl="1" indent="-285750" algn="just">
              <a:lnSpc>
                <a:spcPts val="1800"/>
              </a:lnSpc>
              <a:spcBef>
                <a:spcPts val="0"/>
              </a:spcBef>
              <a:spcAft>
                <a:spcPts val="1200"/>
              </a:spcAft>
              <a:buFont typeface="Times New Roman"/>
              <a:buChar char="-"/>
              <a:tabLst>
                <a:tab pos="914400" algn="l"/>
              </a:tabLst>
            </a:pPr>
            <a:r>
              <a:rPr lang="ar-JO" dirty="0" smtClean="0">
                <a:effectLst/>
                <a:latin typeface="Times New Roman"/>
                <a:ea typeface="Times New Roman"/>
                <a:cs typeface="Arial"/>
              </a:rPr>
              <a:t>سعة المتر المربع من الأسماك.</a:t>
            </a:r>
            <a:endParaRPr lang="en-US" sz="1600" dirty="0" smtClean="0">
              <a:effectLst/>
              <a:latin typeface="Times New Roman"/>
              <a:ea typeface="Times New Roman"/>
            </a:endParaRPr>
          </a:p>
          <a:p>
            <a:pPr marL="742950" marR="914400" lvl="1" indent="-285750" algn="just">
              <a:lnSpc>
                <a:spcPts val="1800"/>
              </a:lnSpc>
              <a:spcBef>
                <a:spcPts val="0"/>
              </a:spcBef>
              <a:spcAft>
                <a:spcPts val="1200"/>
              </a:spcAft>
              <a:buFont typeface="Times New Roman"/>
              <a:buChar char="-"/>
              <a:tabLst>
                <a:tab pos="914400" algn="l"/>
              </a:tabLst>
            </a:pPr>
            <a:r>
              <a:rPr lang="ar-JO" dirty="0" smtClean="0">
                <a:effectLst/>
                <a:latin typeface="Times New Roman"/>
                <a:ea typeface="Times New Roman"/>
                <a:cs typeface="Arial"/>
              </a:rPr>
              <a:t>عدد دورات الإنتاج السنوية.</a:t>
            </a:r>
            <a:endParaRPr lang="en-US" sz="1600" dirty="0">
              <a:effectLst/>
              <a:latin typeface="Times New Roman"/>
              <a:ea typeface="Times New Roman"/>
            </a:endParaRPr>
          </a:p>
        </p:txBody>
      </p:sp>
    </p:spTree>
    <p:extLst>
      <p:ext uri="{BB962C8B-B14F-4D97-AF65-F5344CB8AC3E}">
        <p14:creationId xmlns:p14="http://schemas.microsoft.com/office/powerpoint/2010/main" val="1053737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ar-JO"/>
          </a:p>
        </p:txBody>
      </p:sp>
      <p:sp>
        <p:nvSpPr>
          <p:cNvPr id="4" name="Date Placeholder 3"/>
          <p:cNvSpPr>
            <a:spLocks noGrp="1"/>
          </p:cNvSpPr>
          <p:nvPr>
            <p:ph type="dt" sz="half" idx="10"/>
          </p:nvPr>
        </p:nvSpPr>
        <p:spPr/>
        <p:txBody>
          <a:bodyPr/>
          <a:lstStyle/>
          <a:p>
            <a:pPr>
              <a:defRPr/>
            </a:pPr>
            <a:fld id="{0AA901AE-8D76-40B6-9C45-7D3ADBFDA61E}" type="datetime3">
              <a:rPr lang="en-US" smtClean="0"/>
              <a:pPr>
                <a:defRPr/>
              </a:pPr>
              <a:t>12 February 2015</a:t>
            </a:fld>
            <a:endParaRPr lang="en-US"/>
          </a:p>
        </p:txBody>
      </p:sp>
      <p:sp>
        <p:nvSpPr>
          <p:cNvPr id="5" name="Footer Placeholder 4"/>
          <p:cNvSpPr>
            <a:spLocks noGrp="1"/>
          </p:cNvSpPr>
          <p:nvPr>
            <p:ph type="ftr" sz="quarter" idx="11"/>
          </p:nvPr>
        </p:nvSpPr>
        <p:spPr/>
        <p:txBody>
          <a:bodyPr/>
          <a:lstStyle/>
          <a:p>
            <a:pPr>
              <a:defRPr/>
            </a:pPr>
            <a:r>
              <a:rPr lang="ar-SA" smtClean="0"/>
              <a:t>دائرة الإحصاءات العامة</a:t>
            </a:r>
            <a:endParaRPr lang="en-US"/>
          </a:p>
        </p:txBody>
      </p:sp>
      <p:sp>
        <p:nvSpPr>
          <p:cNvPr id="6" name="Slide Number Placeholder 5"/>
          <p:cNvSpPr>
            <a:spLocks noGrp="1"/>
          </p:cNvSpPr>
          <p:nvPr>
            <p:ph type="sldNum" sz="quarter" idx="12"/>
          </p:nvPr>
        </p:nvSpPr>
        <p:spPr/>
        <p:txBody>
          <a:bodyPr/>
          <a:lstStyle/>
          <a:p>
            <a:pPr>
              <a:defRPr/>
            </a:pPr>
            <a:fld id="{D5A0FA9D-F6BC-4ADD-AE4F-54C2BB3FD685}" type="slidenum">
              <a:rPr lang="en-US" smtClean="0"/>
              <a:pPr>
                <a:defRPr/>
              </a:pPr>
              <a:t>16</a:t>
            </a:fld>
            <a:endParaRPr lang="en-US"/>
          </a:p>
        </p:txBody>
      </p:sp>
      <p:sp>
        <p:nvSpPr>
          <p:cNvPr id="8" name="Rectangle 7"/>
          <p:cNvSpPr/>
          <p:nvPr/>
        </p:nvSpPr>
        <p:spPr>
          <a:xfrm>
            <a:off x="76200" y="1676400"/>
            <a:ext cx="8763000" cy="4216539"/>
          </a:xfrm>
          <a:prstGeom prst="rect">
            <a:avLst/>
          </a:prstGeom>
        </p:spPr>
        <p:txBody>
          <a:bodyPr wrap="square">
            <a:spAutoFit/>
          </a:bodyPr>
          <a:lstStyle/>
          <a:p>
            <a:pPr marL="342265" indent="-342265" algn="just">
              <a:lnSpc>
                <a:spcPts val="1800"/>
              </a:lnSpc>
              <a:spcBef>
                <a:spcPts val="0"/>
              </a:spcBef>
              <a:spcAft>
                <a:spcPts val="1200"/>
              </a:spcAft>
            </a:pPr>
            <a:r>
              <a:rPr lang="ar-SA" b="1" dirty="0" smtClean="0">
                <a:effectLst/>
                <a:latin typeface="Times New Roman"/>
                <a:ea typeface="Times New Roman"/>
                <a:cs typeface="Arial"/>
              </a:rPr>
              <a:t>* المحاصيل</a:t>
            </a:r>
            <a:endParaRPr lang="en-US" sz="1600" dirty="0" smtClean="0">
              <a:effectLst/>
              <a:latin typeface="Times New Roman"/>
              <a:ea typeface="Times New Roman"/>
            </a:endParaRPr>
          </a:p>
          <a:p>
            <a:pPr marL="742950" marR="914400" lvl="1" indent="-285750" algn="just">
              <a:lnSpc>
                <a:spcPts val="1800"/>
              </a:lnSpc>
              <a:spcBef>
                <a:spcPts val="0"/>
              </a:spcBef>
              <a:spcAft>
                <a:spcPts val="1200"/>
              </a:spcAft>
              <a:buFont typeface="Times New Roman"/>
              <a:buChar char="-"/>
            </a:pPr>
            <a:r>
              <a:rPr lang="ar-SA" dirty="0" smtClean="0">
                <a:effectLst/>
                <a:latin typeface="Times New Roman"/>
                <a:ea typeface="Times New Roman"/>
                <a:cs typeface="Arial"/>
              </a:rPr>
              <a:t>اسم المحصول.</a:t>
            </a:r>
            <a:endParaRPr lang="en-US" sz="1600" dirty="0" smtClean="0">
              <a:effectLst/>
              <a:latin typeface="Times New Roman"/>
              <a:ea typeface="Times New Roman"/>
            </a:endParaRPr>
          </a:p>
          <a:p>
            <a:pPr marL="742950" marR="914400" lvl="1" indent="-285750" algn="just">
              <a:lnSpc>
                <a:spcPts val="1800"/>
              </a:lnSpc>
              <a:spcBef>
                <a:spcPts val="0"/>
              </a:spcBef>
              <a:spcAft>
                <a:spcPts val="1200"/>
              </a:spcAft>
              <a:buFont typeface="Times New Roman"/>
              <a:buChar char="-"/>
            </a:pPr>
            <a:r>
              <a:rPr lang="ar-SA" dirty="0" smtClean="0">
                <a:effectLst/>
                <a:latin typeface="Times New Roman"/>
                <a:ea typeface="Times New Roman"/>
                <a:cs typeface="Arial"/>
              </a:rPr>
              <a:t>أسلوب الزراعة (مكشوف، محمي).</a:t>
            </a:r>
            <a:endParaRPr lang="en-US" sz="1600" dirty="0" smtClean="0">
              <a:effectLst/>
              <a:latin typeface="Times New Roman"/>
              <a:ea typeface="Times New Roman"/>
            </a:endParaRPr>
          </a:p>
          <a:p>
            <a:pPr marL="742950" marR="914400" lvl="1" indent="-285750" algn="just">
              <a:lnSpc>
                <a:spcPts val="1800"/>
              </a:lnSpc>
              <a:spcBef>
                <a:spcPts val="0"/>
              </a:spcBef>
              <a:spcAft>
                <a:spcPts val="1200"/>
              </a:spcAft>
              <a:buFont typeface="Times New Roman"/>
              <a:buChar char="-"/>
            </a:pPr>
            <a:r>
              <a:rPr lang="ar-SA" dirty="0" smtClean="0">
                <a:effectLst/>
                <a:latin typeface="Times New Roman"/>
                <a:ea typeface="Times New Roman"/>
                <a:cs typeface="Arial"/>
              </a:rPr>
              <a:t>وضع المحصول (منفرد، رئيسي، ثانوي).</a:t>
            </a:r>
            <a:endParaRPr lang="en-US" sz="1600" dirty="0" smtClean="0">
              <a:effectLst/>
              <a:latin typeface="Times New Roman"/>
              <a:ea typeface="Times New Roman"/>
            </a:endParaRPr>
          </a:p>
          <a:p>
            <a:pPr marL="742950" marR="914400" lvl="1" indent="-285750" algn="just">
              <a:lnSpc>
                <a:spcPts val="1800"/>
              </a:lnSpc>
              <a:spcBef>
                <a:spcPts val="0"/>
              </a:spcBef>
              <a:spcAft>
                <a:spcPts val="1200"/>
              </a:spcAft>
              <a:buFont typeface="Times New Roman"/>
              <a:buChar char="-"/>
            </a:pPr>
            <a:r>
              <a:rPr lang="ar-SA" dirty="0" smtClean="0">
                <a:effectLst/>
                <a:latin typeface="Times New Roman"/>
                <a:ea typeface="Times New Roman"/>
                <a:cs typeface="Arial"/>
              </a:rPr>
              <a:t>عدد الأشجار المزروعة بكثافة لكل محصول شجري .</a:t>
            </a:r>
            <a:endParaRPr lang="en-US" sz="1600" dirty="0" smtClean="0">
              <a:effectLst/>
              <a:latin typeface="Times New Roman"/>
              <a:ea typeface="Times New Roman"/>
            </a:endParaRPr>
          </a:p>
          <a:p>
            <a:pPr marL="742950" marR="914400" lvl="1" indent="-285750" algn="just">
              <a:lnSpc>
                <a:spcPts val="1800"/>
              </a:lnSpc>
              <a:spcBef>
                <a:spcPts val="0"/>
              </a:spcBef>
              <a:spcAft>
                <a:spcPts val="1200"/>
              </a:spcAft>
              <a:buFont typeface="Times New Roman"/>
              <a:buChar char="-"/>
            </a:pPr>
            <a:r>
              <a:rPr lang="ar-SA" dirty="0" smtClean="0">
                <a:effectLst/>
                <a:latin typeface="Times New Roman"/>
                <a:ea typeface="Times New Roman"/>
                <a:cs typeface="Arial"/>
              </a:rPr>
              <a:t>أسلوب الري (تقليدي أو سطحي، ري حديث).</a:t>
            </a:r>
            <a:endParaRPr lang="en-US" sz="1600" dirty="0" smtClean="0">
              <a:effectLst/>
              <a:latin typeface="Times New Roman"/>
              <a:ea typeface="Times New Roman"/>
            </a:endParaRPr>
          </a:p>
          <a:p>
            <a:pPr marL="742950" marR="914400" lvl="1" indent="-285750" algn="just">
              <a:lnSpc>
                <a:spcPts val="1800"/>
              </a:lnSpc>
              <a:spcBef>
                <a:spcPts val="0"/>
              </a:spcBef>
              <a:spcAft>
                <a:spcPts val="1200"/>
              </a:spcAft>
              <a:buFont typeface="Times New Roman"/>
              <a:buChar char="-"/>
            </a:pPr>
            <a:r>
              <a:rPr lang="ar-SA" dirty="0" smtClean="0">
                <a:effectLst/>
                <a:latin typeface="Times New Roman"/>
                <a:ea typeface="Times New Roman"/>
                <a:cs typeface="Arial"/>
              </a:rPr>
              <a:t>المساحة المزروعة بكل محصول.</a:t>
            </a:r>
            <a:endParaRPr lang="en-US" sz="1600" dirty="0" smtClean="0">
              <a:effectLst/>
              <a:latin typeface="Times New Roman"/>
              <a:ea typeface="Times New Roman"/>
            </a:endParaRPr>
          </a:p>
          <a:p>
            <a:pPr marL="742950" marR="914400" lvl="1" indent="-285750" algn="just">
              <a:lnSpc>
                <a:spcPts val="1800"/>
              </a:lnSpc>
              <a:spcBef>
                <a:spcPts val="0"/>
              </a:spcBef>
              <a:spcAft>
                <a:spcPts val="1200"/>
              </a:spcAft>
              <a:buFont typeface="Times New Roman"/>
              <a:buChar char="-"/>
            </a:pPr>
            <a:r>
              <a:rPr lang="ar-SA" dirty="0" smtClean="0">
                <a:effectLst/>
                <a:latin typeface="Times New Roman"/>
                <a:ea typeface="Times New Roman"/>
                <a:cs typeface="Arial"/>
              </a:rPr>
              <a:t>عدد الأشجار المبعثرة حسب النوع.</a:t>
            </a:r>
            <a:endParaRPr lang="en-US" sz="1600" dirty="0" smtClean="0">
              <a:effectLst/>
              <a:latin typeface="Times New Roman"/>
              <a:ea typeface="Times New Roman"/>
            </a:endParaRPr>
          </a:p>
          <a:p>
            <a:pPr marL="742950" marR="914400" lvl="1" indent="-285750" algn="just">
              <a:lnSpc>
                <a:spcPts val="1800"/>
              </a:lnSpc>
              <a:spcBef>
                <a:spcPts val="0"/>
              </a:spcBef>
              <a:spcAft>
                <a:spcPts val="1200"/>
              </a:spcAft>
              <a:buFont typeface="Times New Roman"/>
              <a:buChar char="-"/>
            </a:pPr>
            <a:r>
              <a:rPr lang="ar-SA" dirty="0" smtClean="0">
                <a:effectLst/>
                <a:latin typeface="Times New Roman"/>
                <a:ea typeface="Times New Roman"/>
                <a:cs typeface="Arial"/>
              </a:rPr>
              <a:t>عدد الأشجار الحرجية.</a:t>
            </a:r>
            <a:endParaRPr lang="en-US" sz="1600" dirty="0" smtClean="0">
              <a:effectLst/>
              <a:latin typeface="Times New Roman"/>
              <a:ea typeface="Times New Roman"/>
            </a:endParaRPr>
          </a:p>
          <a:p>
            <a:pPr marL="342265" indent="-342265" algn="just">
              <a:lnSpc>
                <a:spcPts val="1800"/>
              </a:lnSpc>
              <a:spcBef>
                <a:spcPts val="0"/>
              </a:spcBef>
              <a:spcAft>
                <a:spcPts val="1200"/>
              </a:spcAft>
            </a:pPr>
            <a:r>
              <a:rPr lang="ar-JO" b="1" dirty="0" smtClean="0">
                <a:effectLst/>
                <a:latin typeface="Times New Roman"/>
                <a:ea typeface="Times New Roman"/>
                <a:cs typeface="Arial"/>
              </a:rPr>
              <a:t>* خلايا النحل</a:t>
            </a:r>
            <a:endParaRPr lang="en-US" sz="1600" dirty="0" smtClean="0">
              <a:effectLst/>
              <a:latin typeface="Times New Roman"/>
              <a:ea typeface="Times New Roman"/>
            </a:endParaRPr>
          </a:p>
          <a:p>
            <a:r>
              <a:rPr lang="ar-SA" dirty="0" smtClean="0">
                <a:effectLst/>
                <a:ea typeface="Times New Roman"/>
                <a:cs typeface="Arial"/>
              </a:rPr>
              <a:t>عدد خلايا النحل حسب النوع والسلالة ( محلية أو مستوردة).</a:t>
            </a:r>
            <a:endParaRPr lang="en-US" sz="2000" dirty="0">
              <a:effectLst/>
              <a:latin typeface="Times New Roman"/>
              <a:ea typeface="Times New Roman"/>
            </a:endParaRPr>
          </a:p>
        </p:txBody>
      </p:sp>
    </p:spTree>
    <p:extLst>
      <p:ext uri="{BB962C8B-B14F-4D97-AF65-F5344CB8AC3E}">
        <p14:creationId xmlns:p14="http://schemas.microsoft.com/office/powerpoint/2010/main" val="27829008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ar-JO"/>
          </a:p>
        </p:txBody>
      </p:sp>
      <p:sp>
        <p:nvSpPr>
          <p:cNvPr id="4" name="Date Placeholder 3"/>
          <p:cNvSpPr>
            <a:spLocks noGrp="1"/>
          </p:cNvSpPr>
          <p:nvPr>
            <p:ph type="dt" sz="half" idx="10"/>
          </p:nvPr>
        </p:nvSpPr>
        <p:spPr/>
        <p:txBody>
          <a:bodyPr/>
          <a:lstStyle/>
          <a:p>
            <a:pPr>
              <a:defRPr/>
            </a:pPr>
            <a:fld id="{0AA901AE-8D76-40B6-9C45-7D3ADBFDA61E}" type="datetime3">
              <a:rPr lang="en-US" smtClean="0"/>
              <a:pPr>
                <a:defRPr/>
              </a:pPr>
              <a:t>12 February 2015</a:t>
            </a:fld>
            <a:endParaRPr lang="en-US"/>
          </a:p>
        </p:txBody>
      </p:sp>
      <p:sp>
        <p:nvSpPr>
          <p:cNvPr id="5" name="Footer Placeholder 4"/>
          <p:cNvSpPr>
            <a:spLocks noGrp="1"/>
          </p:cNvSpPr>
          <p:nvPr>
            <p:ph type="ftr" sz="quarter" idx="11"/>
          </p:nvPr>
        </p:nvSpPr>
        <p:spPr/>
        <p:txBody>
          <a:bodyPr/>
          <a:lstStyle/>
          <a:p>
            <a:pPr>
              <a:defRPr/>
            </a:pPr>
            <a:r>
              <a:rPr lang="ar-SA" smtClean="0"/>
              <a:t>دائرة الإحصاءات العامة</a:t>
            </a:r>
            <a:endParaRPr lang="en-US"/>
          </a:p>
        </p:txBody>
      </p:sp>
      <p:sp>
        <p:nvSpPr>
          <p:cNvPr id="6" name="Slide Number Placeholder 5"/>
          <p:cNvSpPr>
            <a:spLocks noGrp="1"/>
          </p:cNvSpPr>
          <p:nvPr>
            <p:ph type="sldNum" sz="quarter" idx="12"/>
          </p:nvPr>
        </p:nvSpPr>
        <p:spPr/>
        <p:txBody>
          <a:bodyPr/>
          <a:lstStyle/>
          <a:p>
            <a:pPr>
              <a:defRPr/>
            </a:pPr>
            <a:fld id="{D5A0FA9D-F6BC-4ADD-AE4F-54C2BB3FD685}" type="slidenum">
              <a:rPr lang="en-US" smtClean="0"/>
              <a:pPr>
                <a:defRPr/>
              </a:pPr>
              <a:t>17</a:t>
            </a:fld>
            <a:endParaRPr lang="en-US"/>
          </a:p>
        </p:txBody>
      </p:sp>
      <p:sp>
        <p:nvSpPr>
          <p:cNvPr id="8" name="Rectangle 7"/>
          <p:cNvSpPr/>
          <p:nvPr/>
        </p:nvSpPr>
        <p:spPr>
          <a:xfrm>
            <a:off x="76200" y="1676400"/>
            <a:ext cx="8763000" cy="1862048"/>
          </a:xfrm>
          <a:prstGeom prst="rect">
            <a:avLst/>
          </a:prstGeom>
        </p:spPr>
        <p:txBody>
          <a:bodyPr wrap="square">
            <a:spAutoFit/>
          </a:bodyPr>
          <a:lstStyle/>
          <a:p>
            <a:pPr marL="342265" indent="-342265" algn="just">
              <a:lnSpc>
                <a:spcPts val="1800"/>
              </a:lnSpc>
              <a:spcBef>
                <a:spcPts val="0"/>
              </a:spcBef>
              <a:spcAft>
                <a:spcPts val="1200"/>
              </a:spcAft>
            </a:pPr>
            <a:r>
              <a:rPr lang="ar-SA" b="1" dirty="0" smtClean="0">
                <a:effectLst/>
                <a:latin typeface="Times New Roman"/>
                <a:ea typeface="Times New Roman"/>
                <a:cs typeface="Arial"/>
              </a:rPr>
              <a:t>* الآلات والمعدات الزراعية المملوكة للحائز </a:t>
            </a:r>
            <a:endParaRPr lang="en-US" sz="1600" dirty="0" smtClean="0">
              <a:effectLst/>
              <a:latin typeface="Times New Roman"/>
              <a:ea typeface="Times New Roman"/>
            </a:endParaRPr>
          </a:p>
          <a:p>
            <a:pPr marL="742950" marR="914400" lvl="1" indent="-285750" algn="just">
              <a:lnSpc>
                <a:spcPts val="1800"/>
              </a:lnSpc>
              <a:spcBef>
                <a:spcPts val="0"/>
              </a:spcBef>
              <a:spcAft>
                <a:spcPts val="1200"/>
              </a:spcAft>
              <a:buFont typeface="Times New Roman"/>
              <a:buChar char="-"/>
            </a:pPr>
            <a:r>
              <a:rPr lang="ar-SA" dirty="0" smtClean="0">
                <a:effectLst/>
                <a:latin typeface="Times New Roman"/>
                <a:ea typeface="Times New Roman"/>
                <a:cs typeface="Arial"/>
              </a:rPr>
              <a:t>نوع الآلات و المعدات الزراعية المملوكة للحائز.</a:t>
            </a:r>
            <a:endParaRPr lang="en-US" sz="1600" dirty="0" smtClean="0">
              <a:effectLst/>
              <a:latin typeface="Times New Roman"/>
              <a:ea typeface="Times New Roman"/>
            </a:endParaRPr>
          </a:p>
          <a:p>
            <a:pPr marL="342265" indent="-342265" algn="just">
              <a:lnSpc>
                <a:spcPts val="1800"/>
              </a:lnSpc>
              <a:spcBef>
                <a:spcPts val="0"/>
              </a:spcBef>
              <a:spcAft>
                <a:spcPts val="1200"/>
              </a:spcAft>
            </a:pPr>
            <a:r>
              <a:rPr lang="ar-SA" b="1" dirty="0" smtClean="0">
                <a:effectLst/>
                <a:latin typeface="Times New Roman"/>
                <a:ea typeface="Times New Roman"/>
                <a:cs typeface="Arial"/>
              </a:rPr>
              <a:t>* المباني والإنشاءات غير السكنية</a:t>
            </a:r>
            <a:endParaRPr lang="en-US" sz="1600" dirty="0" smtClean="0">
              <a:effectLst/>
              <a:latin typeface="Times New Roman"/>
              <a:ea typeface="Times New Roman"/>
            </a:endParaRPr>
          </a:p>
          <a:p>
            <a:pPr marL="742950" marR="914400" lvl="1" indent="-285750" algn="just">
              <a:lnSpc>
                <a:spcPts val="1800"/>
              </a:lnSpc>
              <a:spcBef>
                <a:spcPts val="0"/>
              </a:spcBef>
              <a:spcAft>
                <a:spcPts val="1200"/>
              </a:spcAft>
              <a:buFont typeface="Times New Roman"/>
              <a:buChar char="-"/>
            </a:pPr>
            <a:r>
              <a:rPr lang="ar-SA" dirty="0" smtClean="0">
                <a:effectLst/>
                <a:latin typeface="Times New Roman"/>
                <a:ea typeface="Times New Roman"/>
                <a:cs typeface="Arial"/>
              </a:rPr>
              <a:t>حسب النوع والعدد .</a:t>
            </a:r>
            <a:endParaRPr lang="en-US" sz="1600" dirty="0" smtClean="0">
              <a:effectLst/>
              <a:latin typeface="Times New Roman"/>
              <a:ea typeface="Times New Roman"/>
            </a:endParaRPr>
          </a:p>
          <a:p>
            <a:pPr marL="742950" marR="914400" lvl="1" indent="-285750" algn="just">
              <a:lnSpc>
                <a:spcPts val="1800"/>
              </a:lnSpc>
              <a:spcBef>
                <a:spcPts val="0"/>
              </a:spcBef>
              <a:spcAft>
                <a:spcPts val="1200"/>
              </a:spcAft>
              <a:buFont typeface="Times New Roman"/>
              <a:buChar char="-"/>
            </a:pPr>
            <a:r>
              <a:rPr lang="ar-SA" dirty="0" smtClean="0">
                <a:effectLst/>
                <a:latin typeface="Times New Roman"/>
                <a:ea typeface="Times New Roman"/>
                <a:cs typeface="Arial"/>
              </a:rPr>
              <a:t>المساحة.</a:t>
            </a:r>
            <a:endParaRPr lang="en-US" sz="1600" dirty="0" smtClean="0">
              <a:effectLst/>
              <a:latin typeface="Times New Roman"/>
              <a:ea typeface="Times New Roman"/>
            </a:endParaRPr>
          </a:p>
        </p:txBody>
      </p:sp>
    </p:spTree>
    <p:extLst>
      <p:ext uri="{BB962C8B-B14F-4D97-AF65-F5344CB8AC3E}">
        <p14:creationId xmlns:p14="http://schemas.microsoft.com/office/powerpoint/2010/main" val="1648038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ar-JO"/>
          </a:p>
        </p:txBody>
      </p:sp>
      <p:sp>
        <p:nvSpPr>
          <p:cNvPr id="4" name="Date Placeholder 3"/>
          <p:cNvSpPr>
            <a:spLocks noGrp="1"/>
          </p:cNvSpPr>
          <p:nvPr>
            <p:ph type="dt" sz="half" idx="10"/>
          </p:nvPr>
        </p:nvSpPr>
        <p:spPr/>
        <p:txBody>
          <a:bodyPr/>
          <a:lstStyle/>
          <a:p>
            <a:pPr>
              <a:defRPr/>
            </a:pPr>
            <a:fld id="{0AA901AE-8D76-40B6-9C45-7D3ADBFDA61E}" type="datetime3">
              <a:rPr lang="en-US" smtClean="0"/>
              <a:pPr>
                <a:defRPr/>
              </a:pPr>
              <a:t>12 February 2015</a:t>
            </a:fld>
            <a:endParaRPr lang="en-US"/>
          </a:p>
        </p:txBody>
      </p:sp>
      <p:sp>
        <p:nvSpPr>
          <p:cNvPr id="5" name="Footer Placeholder 4"/>
          <p:cNvSpPr>
            <a:spLocks noGrp="1"/>
          </p:cNvSpPr>
          <p:nvPr>
            <p:ph type="ftr" sz="quarter" idx="11"/>
          </p:nvPr>
        </p:nvSpPr>
        <p:spPr/>
        <p:txBody>
          <a:bodyPr/>
          <a:lstStyle/>
          <a:p>
            <a:pPr>
              <a:defRPr/>
            </a:pPr>
            <a:r>
              <a:rPr lang="ar-SA" smtClean="0"/>
              <a:t>دائرة الإحصاءات العامة</a:t>
            </a:r>
            <a:endParaRPr lang="en-US"/>
          </a:p>
        </p:txBody>
      </p:sp>
      <p:sp>
        <p:nvSpPr>
          <p:cNvPr id="6" name="Slide Number Placeholder 5"/>
          <p:cNvSpPr>
            <a:spLocks noGrp="1"/>
          </p:cNvSpPr>
          <p:nvPr>
            <p:ph type="sldNum" sz="quarter" idx="12"/>
          </p:nvPr>
        </p:nvSpPr>
        <p:spPr/>
        <p:txBody>
          <a:bodyPr/>
          <a:lstStyle/>
          <a:p>
            <a:pPr>
              <a:defRPr/>
            </a:pPr>
            <a:fld id="{D5A0FA9D-F6BC-4ADD-AE4F-54C2BB3FD685}" type="slidenum">
              <a:rPr lang="en-US" smtClean="0"/>
              <a:pPr>
                <a:defRPr/>
              </a:pPr>
              <a:t>18</a:t>
            </a:fld>
            <a:endParaRPr lang="en-US"/>
          </a:p>
        </p:txBody>
      </p:sp>
      <p:sp>
        <p:nvSpPr>
          <p:cNvPr id="8" name="Rectangle 7"/>
          <p:cNvSpPr/>
          <p:nvPr/>
        </p:nvSpPr>
        <p:spPr>
          <a:xfrm>
            <a:off x="76200" y="1676400"/>
            <a:ext cx="8763000" cy="4939814"/>
          </a:xfrm>
          <a:prstGeom prst="rect">
            <a:avLst/>
          </a:prstGeom>
        </p:spPr>
        <p:txBody>
          <a:bodyPr wrap="square">
            <a:spAutoFit/>
          </a:bodyPr>
          <a:lstStyle/>
          <a:p>
            <a:pPr marL="342265" lvl="0" indent="-342265" algn="just">
              <a:lnSpc>
                <a:spcPts val="1800"/>
              </a:lnSpc>
              <a:spcBef>
                <a:spcPts val="0"/>
              </a:spcBef>
              <a:spcAft>
                <a:spcPts val="1200"/>
              </a:spcAft>
            </a:pPr>
            <a:r>
              <a:rPr lang="ar-SA" b="1" dirty="0">
                <a:solidFill>
                  <a:prstClr val="black"/>
                </a:solidFill>
                <a:latin typeface="Times New Roman"/>
                <a:ea typeface="Times New Roman"/>
                <a:cs typeface="Arial"/>
              </a:rPr>
              <a:t>* تطبيقات زراعية عامة</a:t>
            </a:r>
            <a:endParaRPr lang="en-US" sz="1600" dirty="0">
              <a:solidFill>
                <a:prstClr val="black"/>
              </a:solidFill>
              <a:latin typeface="Times New Roman"/>
              <a:ea typeface="Times New Roman"/>
            </a:endParaRPr>
          </a:p>
          <a:p>
            <a:pPr marL="342900" marR="914400" lvl="0" indent="-342900" algn="just">
              <a:lnSpc>
                <a:spcPts val="1800"/>
              </a:lnSpc>
              <a:spcBef>
                <a:spcPts val="0"/>
              </a:spcBef>
              <a:spcAft>
                <a:spcPts val="1200"/>
              </a:spcAft>
              <a:buFont typeface="Times New Roman"/>
              <a:buChar char="-"/>
            </a:pPr>
            <a:r>
              <a:rPr lang="ar-SA" dirty="0">
                <a:solidFill>
                  <a:prstClr val="black"/>
                </a:solidFill>
                <a:latin typeface="Times New Roman"/>
                <a:ea typeface="Times New Roman"/>
                <a:cs typeface="Arial"/>
              </a:rPr>
              <a:t>استخدام الأسمدة.</a:t>
            </a:r>
            <a:endParaRPr lang="en-US" sz="1600" dirty="0">
              <a:solidFill>
                <a:prstClr val="black"/>
              </a:solidFill>
              <a:latin typeface="Times New Roman"/>
              <a:ea typeface="Times New Roman"/>
            </a:endParaRPr>
          </a:p>
          <a:p>
            <a:pPr marL="342900" marR="914400" lvl="0" indent="-342900" algn="just">
              <a:lnSpc>
                <a:spcPts val="1800"/>
              </a:lnSpc>
              <a:spcBef>
                <a:spcPts val="0"/>
              </a:spcBef>
              <a:spcAft>
                <a:spcPts val="1200"/>
              </a:spcAft>
              <a:buFont typeface="Times New Roman"/>
              <a:buChar char="-"/>
            </a:pPr>
            <a:r>
              <a:rPr lang="ar-SA" dirty="0">
                <a:solidFill>
                  <a:prstClr val="black"/>
                </a:solidFill>
                <a:latin typeface="Times New Roman"/>
                <a:ea typeface="Times New Roman"/>
                <a:cs typeface="Arial"/>
              </a:rPr>
              <a:t>استخدام المبيدات.</a:t>
            </a:r>
            <a:endParaRPr lang="en-US" sz="1600" dirty="0">
              <a:solidFill>
                <a:prstClr val="black"/>
              </a:solidFill>
              <a:latin typeface="Times New Roman"/>
              <a:ea typeface="Times New Roman"/>
            </a:endParaRPr>
          </a:p>
          <a:p>
            <a:pPr marL="342900" marR="914400" lvl="0" indent="-342900" algn="just">
              <a:lnSpc>
                <a:spcPts val="1800"/>
              </a:lnSpc>
              <a:spcBef>
                <a:spcPts val="0"/>
              </a:spcBef>
              <a:spcAft>
                <a:spcPts val="1200"/>
              </a:spcAft>
              <a:buFont typeface="Times New Roman"/>
              <a:buChar char="-"/>
            </a:pPr>
            <a:r>
              <a:rPr lang="ar-SA" dirty="0">
                <a:solidFill>
                  <a:prstClr val="black"/>
                </a:solidFill>
                <a:latin typeface="Times New Roman"/>
                <a:ea typeface="Times New Roman"/>
                <a:cs typeface="Arial"/>
              </a:rPr>
              <a:t>استخدام البذور والشتول المحسنة.</a:t>
            </a:r>
            <a:endParaRPr lang="en-US" sz="1600" dirty="0">
              <a:solidFill>
                <a:prstClr val="black"/>
              </a:solidFill>
              <a:latin typeface="Times New Roman"/>
              <a:ea typeface="Times New Roman"/>
            </a:endParaRPr>
          </a:p>
          <a:p>
            <a:pPr marL="342900" marR="914400" lvl="0" indent="-342900" algn="just">
              <a:lnSpc>
                <a:spcPts val="1800"/>
              </a:lnSpc>
              <a:spcBef>
                <a:spcPts val="0"/>
              </a:spcBef>
              <a:spcAft>
                <a:spcPts val="1200"/>
              </a:spcAft>
              <a:buFont typeface="Times New Roman"/>
              <a:buChar char="-"/>
            </a:pPr>
            <a:r>
              <a:rPr lang="ar-SA" dirty="0">
                <a:solidFill>
                  <a:prstClr val="black"/>
                </a:solidFill>
                <a:latin typeface="Times New Roman"/>
                <a:ea typeface="Times New Roman"/>
                <a:cs typeface="Arial"/>
              </a:rPr>
              <a:t>استخدام العلاجات البيطرية.</a:t>
            </a:r>
            <a:endParaRPr lang="en-US" sz="1600" dirty="0">
              <a:solidFill>
                <a:prstClr val="black"/>
              </a:solidFill>
              <a:latin typeface="Times New Roman"/>
              <a:ea typeface="Times New Roman"/>
            </a:endParaRPr>
          </a:p>
          <a:p>
            <a:pPr marL="342900" marR="914400" lvl="0" indent="-342900" algn="just">
              <a:lnSpc>
                <a:spcPts val="1800"/>
              </a:lnSpc>
              <a:spcBef>
                <a:spcPts val="0"/>
              </a:spcBef>
              <a:spcAft>
                <a:spcPts val="1200"/>
              </a:spcAft>
              <a:buFont typeface="Times New Roman"/>
              <a:buChar char="-"/>
            </a:pPr>
            <a:r>
              <a:rPr lang="ar-SA" dirty="0">
                <a:solidFill>
                  <a:prstClr val="black"/>
                </a:solidFill>
                <a:latin typeface="Times New Roman"/>
                <a:ea typeface="Times New Roman"/>
                <a:cs typeface="Arial"/>
              </a:rPr>
              <a:t>استخدام الوقاية الطبيعية.</a:t>
            </a:r>
            <a:endParaRPr lang="en-US" sz="1600" dirty="0">
              <a:solidFill>
                <a:prstClr val="black"/>
              </a:solidFill>
              <a:latin typeface="Times New Roman"/>
              <a:ea typeface="Times New Roman"/>
            </a:endParaRPr>
          </a:p>
          <a:p>
            <a:pPr marL="342900" marR="914400" lvl="0" indent="-342900" algn="just">
              <a:lnSpc>
                <a:spcPts val="1800"/>
              </a:lnSpc>
              <a:spcBef>
                <a:spcPts val="0"/>
              </a:spcBef>
              <a:spcAft>
                <a:spcPts val="1200"/>
              </a:spcAft>
              <a:buFont typeface="Times New Roman"/>
              <a:buChar char="-"/>
            </a:pPr>
            <a:r>
              <a:rPr lang="ar-SA" dirty="0">
                <a:solidFill>
                  <a:prstClr val="black"/>
                </a:solidFill>
                <a:latin typeface="Times New Roman"/>
                <a:ea typeface="Times New Roman"/>
                <a:cs typeface="Arial"/>
              </a:rPr>
              <a:t>إجراء تحليل للتربة.</a:t>
            </a:r>
            <a:endParaRPr lang="en-US" sz="1600" dirty="0">
              <a:solidFill>
                <a:prstClr val="black"/>
              </a:solidFill>
              <a:latin typeface="Times New Roman"/>
              <a:ea typeface="Times New Roman"/>
            </a:endParaRPr>
          </a:p>
          <a:p>
            <a:pPr marL="342900" marR="914400" lvl="0" indent="-342900" algn="just">
              <a:lnSpc>
                <a:spcPts val="1800"/>
              </a:lnSpc>
              <a:spcBef>
                <a:spcPts val="0"/>
              </a:spcBef>
              <a:spcAft>
                <a:spcPts val="1200"/>
              </a:spcAft>
              <a:buFont typeface="Times New Roman"/>
              <a:buChar char="-"/>
            </a:pPr>
            <a:r>
              <a:rPr lang="ar-SA" dirty="0">
                <a:solidFill>
                  <a:prstClr val="black"/>
                </a:solidFill>
                <a:latin typeface="Times New Roman"/>
                <a:ea typeface="Times New Roman"/>
                <a:cs typeface="Arial"/>
              </a:rPr>
              <a:t>مصادر الإرشاد الزراعي.</a:t>
            </a:r>
            <a:endParaRPr lang="en-US" sz="1600" dirty="0">
              <a:solidFill>
                <a:prstClr val="black"/>
              </a:solidFill>
              <a:latin typeface="Times New Roman"/>
              <a:ea typeface="Times New Roman"/>
            </a:endParaRPr>
          </a:p>
          <a:p>
            <a:pPr marL="342900" marR="914400" lvl="0" indent="-342900" algn="just">
              <a:lnSpc>
                <a:spcPts val="1800"/>
              </a:lnSpc>
              <a:spcBef>
                <a:spcPts val="0"/>
              </a:spcBef>
              <a:spcAft>
                <a:spcPts val="1200"/>
              </a:spcAft>
              <a:buFont typeface="Times New Roman"/>
              <a:buChar char="-"/>
            </a:pPr>
            <a:r>
              <a:rPr lang="ar-SA" dirty="0">
                <a:solidFill>
                  <a:prstClr val="black"/>
                </a:solidFill>
                <a:latin typeface="Times New Roman"/>
                <a:ea typeface="Times New Roman"/>
                <a:cs typeface="Arial"/>
              </a:rPr>
              <a:t>مصادر تمويل الحيازة.</a:t>
            </a:r>
            <a:endParaRPr lang="en-US" sz="1600" dirty="0">
              <a:solidFill>
                <a:prstClr val="black"/>
              </a:solidFill>
              <a:latin typeface="Times New Roman"/>
              <a:ea typeface="Times New Roman"/>
            </a:endParaRPr>
          </a:p>
          <a:p>
            <a:pPr marL="342900" marR="914400" lvl="0" indent="-342900" algn="just">
              <a:lnSpc>
                <a:spcPts val="1800"/>
              </a:lnSpc>
              <a:spcBef>
                <a:spcPts val="0"/>
              </a:spcBef>
              <a:spcAft>
                <a:spcPts val="1200"/>
              </a:spcAft>
              <a:buFont typeface="Times New Roman"/>
              <a:buChar char="-"/>
            </a:pPr>
            <a:r>
              <a:rPr lang="ar-SA" dirty="0">
                <a:solidFill>
                  <a:prstClr val="black"/>
                </a:solidFill>
                <a:latin typeface="Times New Roman"/>
                <a:ea typeface="Times New Roman"/>
                <a:cs typeface="Arial"/>
              </a:rPr>
              <a:t>عدد الأشجار الحرجية في الحيازة.</a:t>
            </a:r>
            <a:endParaRPr lang="en-US" sz="1600" dirty="0">
              <a:solidFill>
                <a:prstClr val="black"/>
              </a:solidFill>
              <a:latin typeface="Times New Roman"/>
              <a:ea typeface="Times New Roman"/>
            </a:endParaRPr>
          </a:p>
          <a:p>
            <a:pPr marL="342900" marR="914400" lvl="0" indent="-342900" algn="just">
              <a:lnSpc>
                <a:spcPts val="1800"/>
              </a:lnSpc>
              <a:spcBef>
                <a:spcPts val="0"/>
              </a:spcBef>
              <a:spcAft>
                <a:spcPts val="1200"/>
              </a:spcAft>
              <a:buFont typeface="Times New Roman"/>
              <a:buChar char="-"/>
            </a:pPr>
            <a:r>
              <a:rPr lang="ar-SA" dirty="0">
                <a:solidFill>
                  <a:prstClr val="black"/>
                </a:solidFill>
                <a:latin typeface="Times New Roman"/>
                <a:ea typeface="Times New Roman"/>
                <a:cs typeface="Arial"/>
              </a:rPr>
              <a:t>الدخل من الحيازة.</a:t>
            </a:r>
            <a:endParaRPr lang="en-US" sz="1600" dirty="0">
              <a:solidFill>
                <a:prstClr val="black"/>
              </a:solidFill>
              <a:latin typeface="Times New Roman"/>
              <a:ea typeface="Times New Roman"/>
            </a:endParaRPr>
          </a:p>
          <a:p>
            <a:pPr marL="342900" marR="914400" lvl="0" indent="-342900" algn="just">
              <a:lnSpc>
                <a:spcPts val="1800"/>
              </a:lnSpc>
              <a:spcBef>
                <a:spcPts val="0"/>
              </a:spcBef>
              <a:spcAft>
                <a:spcPts val="1200"/>
              </a:spcAft>
              <a:buFont typeface="Times New Roman"/>
              <a:buChar char="-"/>
            </a:pPr>
            <a:r>
              <a:rPr lang="ar-SA" dirty="0">
                <a:solidFill>
                  <a:prstClr val="black"/>
                </a:solidFill>
                <a:latin typeface="Times New Roman"/>
                <a:ea typeface="Times New Roman"/>
                <a:cs typeface="Arial"/>
              </a:rPr>
              <a:t>نشاطات اقتصادية غير زراعية (يحدد نوع النشاط إن وجد</a:t>
            </a:r>
            <a:r>
              <a:rPr lang="ar-SA" dirty="0" smtClean="0">
                <a:solidFill>
                  <a:prstClr val="black"/>
                </a:solidFill>
                <a:latin typeface="Times New Roman"/>
                <a:ea typeface="Times New Roman"/>
                <a:cs typeface="Arial"/>
              </a:rPr>
              <a:t>).</a:t>
            </a:r>
            <a:endParaRPr lang="ar-JO" dirty="0" smtClean="0">
              <a:solidFill>
                <a:prstClr val="black"/>
              </a:solidFill>
              <a:latin typeface="Times New Roman"/>
              <a:ea typeface="Times New Roman"/>
              <a:cs typeface="Arial"/>
            </a:endParaRPr>
          </a:p>
          <a:p>
            <a:pPr marL="342900" marR="914400" lvl="0" indent="-342900" algn="just">
              <a:lnSpc>
                <a:spcPts val="1800"/>
              </a:lnSpc>
              <a:spcBef>
                <a:spcPts val="0"/>
              </a:spcBef>
              <a:spcAft>
                <a:spcPts val="1200"/>
              </a:spcAft>
              <a:buFont typeface="Times New Roman"/>
              <a:buChar char="-"/>
            </a:pPr>
            <a:r>
              <a:rPr lang="ar-JO" sz="1600" dirty="0" smtClean="0">
                <a:solidFill>
                  <a:prstClr val="black"/>
                </a:solidFill>
                <a:latin typeface="Times New Roman"/>
                <a:ea typeface="Times New Roman"/>
                <a:cs typeface="Arial"/>
              </a:rPr>
              <a:t>زراعة </a:t>
            </a:r>
            <a:r>
              <a:rPr lang="ar-JO" sz="1600" dirty="0" err="1" smtClean="0">
                <a:solidFill>
                  <a:prstClr val="black"/>
                </a:solidFill>
                <a:latin typeface="Times New Roman"/>
                <a:ea typeface="Times New Roman"/>
                <a:cs typeface="Arial"/>
              </a:rPr>
              <a:t>الاعشاب</a:t>
            </a:r>
            <a:r>
              <a:rPr lang="ar-JO" sz="1600" dirty="0" smtClean="0">
                <a:solidFill>
                  <a:prstClr val="black"/>
                </a:solidFill>
                <a:latin typeface="Times New Roman"/>
                <a:ea typeface="Times New Roman"/>
                <a:cs typeface="Arial"/>
              </a:rPr>
              <a:t> الطبية والعطرية.</a:t>
            </a:r>
            <a:endParaRPr lang="en-US" sz="2800" dirty="0">
              <a:solidFill>
                <a:prstClr val="black"/>
              </a:solidFill>
              <a:latin typeface="Times New Roman"/>
              <a:ea typeface="Times New Roman"/>
            </a:endParaRPr>
          </a:p>
        </p:txBody>
      </p:sp>
    </p:spTree>
    <p:extLst>
      <p:ext uri="{BB962C8B-B14F-4D97-AF65-F5344CB8AC3E}">
        <p14:creationId xmlns:p14="http://schemas.microsoft.com/office/powerpoint/2010/main" val="1090193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ar-JO"/>
          </a:p>
        </p:txBody>
      </p:sp>
      <p:sp>
        <p:nvSpPr>
          <p:cNvPr id="4" name="Date Placeholder 3"/>
          <p:cNvSpPr>
            <a:spLocks noGrp="1"/>
          </p:cNvSpPr>
          <p:nvPr>
            <p:ph type="dt" sz="half" idx="10"/>
          </p:nvPr>
        </p:nvSpPr>
        <p:spPr/>
        <p:txBody>
          <a:bodyPr/>
          <a:lstStyle/>
          <a:p>
            <a:pPr>
              <a:defRPr/>
            </a:pPr>
            <a:fld id="{0AA901AE-8D76-40B6-9C45-7D3ADBFDA61E}" type="datetime3">
              <a:rPr lang="en-US" smtClean="0"/>
              <a:pPr>
                <a:defRPr/>
              </a:pPr>
              <a:t>12 February 2015</a:t>
            </a:fld>
            <a:endParaRPr lang="en-US"/>
          </a:p>
        </p:txBody>
      </p:sp>
      <p:sp>
        <p:nvSpPr>
          <p:cNvPr id="5" name="Footer Placeholder 4"/>
          <p:cNvSpPr>
            <a:spLocks noGrp="1"/>
          </p:cNvSpPr>
          <p:nvPr>
            <p:ph type="ftr" sz="quarter" idx="11"/>
          </p:nvPr>
        </p:nvSpPr>
        <p:spPr/>
        <p:txBody>
          <a:bodyPr/>
          <a:lstStyle/>
          <a:p>
            <a:pPr>
              <a:defRPr/>
            </a:pPr>
            <a:r>
              <a:rPr lang="ar-SA" smtClean="0"/>
              <a:t>دائرة الإحصاءات العامة</a:t>
            </a:r>
            <a:endParaRPr lang="en-US"/>
          </a:p>
        </p:txBody>
      </p:sp>
      <p:sp>
        <p:nvSpPr>
          <p:cNvPr id="6" name="Slide Number Placeholder 5"/>
          <p:cNvSpPr>
            <a:spLocks noGrp="1"/>
          </p:cNvSpPr>
          <p:nvPr>
            <p:ph type="sldNum" sz="quarter" idx="12"/>
          </p:nvPr>
        </p:nvSpPr>
        <p:spPr/>
        <p:txBody>
          <a:bodyPr/>
          <a:lstStyle/>
          <a:p>
            <a:pPr>
              <a:defRPr/>
            </a:pPr>
            <a:fld id="{D5A0FA9D-F6BC-4ADD-AE4F-54C2BB3FD685}" type="slidenum">
              <a:rPr lang="en-US" smtClean="0"/>
              <a:pPr>
                <a:defRPr/>
              </a:pPr>
              <a:t>19</a:t>
            </a:fld>
            <a:endParaRPr lang="en-US"/>
          </a:p>
        </p:txBody>
      </p:sp>
      <p:sp>
        <p:nvSpPr>
          <p:cNvPr id="8" name="Rectangle 7"/>
          <p:cNvSpPr/>
          <p:nvPr/>
        </p:nvSpPr>
        <p:spPr>
          <a:xfrm>
            <a:off x="111711" y="3429000"/>
            <a:ext cx="8763000" cy="1125308"/>
          </a:xfrm>
          <a:prstGeom prst="rect">
            <a:avLst/>
          </a:prstGeom>
        </p:spPr>
        <p:txBody>
          <a:bodyPr wrap="square">
            <a:spAutoFit/>
          </a:bodyPr>
          <a:lstStyle/>
          <a:p>
            <a:pPr algn="ctr">
              <a:spcBef>
                <a:spcPts val="0"/>
              </a:spcBef>
              <a:spcAft>
                <a:spcPts val="1200"/>
              </a:spcAft>
              <a:tabLst>
                <a:tab pos="342900" algn="l"/>
                <a:tab pos="457200" algn="l"/>
              </a:tabLst>
            </a:pPr>
            <a:r>
              <a:rPr lang="ar-SA" sz="3600" b="1" dirty="0" smtClean="0">
                <a:effectLst/>
                <a:latin typeface="Times New Roman"/>
                <a:ea typeface="Times New Roman"/>
              </a:rPr>
              <a:t>  </a:t>
            </a:r>
            <a:r>
              <a:rPr lang="ar-SA" sz="3600" b="1" dirty="0" smtClean="0">
                <a:effectLst/>
                <a:latin typeface="Times New Roman"/>
                <a:ea typeface="Times New Roman"/>
                <a:cs typeface="Arial"/>
              </a:rPr>
              <a:t>لجان التعداد</a:t>
            </a:r>
            <a:endParaRPr lang="ar-JO" sz="3600" b="1" dirty="0" smtClean="0">
              <a:effectLst/>
              <a:latin typeface="Times New Roman"/>
              <a:ea typeface="Times New Roman"/>
              <a:cs typeface="Arial"/>
            </a:endParaRPr>
          </a:p>
          <a:p>
            <a:pPr indent="457200" algn="just">
              <a:lnSpc>
                <a:spcPct val="150000"/>
              </a:lnSpc>
              <a:spcBef>
                <a:spcPts val="0"/>
              </a:spcBef>
              <a:spcAft>
                <a:spcPts val="1200"/>
              </a:spcAft>
            </a:pPr>
            <a:endParaRPr lang="en-US" sz="1600" dirty="0" smtClean="0">
              <a:effectLst/>
              <a:latin typeface="Times New Roman"/>
              <a:ea typeface="Times New Roman"/>
            </a:endParaRPr>
          </a:p>
        </p:txBody>
      </p:sp>
    </p:spTree>
    <p:extLst>
      <p:ext uri="{BB962C8B-B14F-4D97-AF65-F5344CB8AC3E}">
        <p14:creationId xmlns:p14="http://schemas.microsoft.com/office/powerpoint/2010/main" val="664924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عنوان 1"/>
          <p:cNvSpPr>
            <a:spLocks noGrp="1"/>
          </p:cNvSpPr>
          <p:nvPr>
            <p:ph type="ctrTitle"/>
          </p:nvPr>
        </p:nvSpPr>
        <p:spPr/>
        <p:txBody>
          <a:bodyPr/>
          <a:lstStyle/>
          <a:p>
            <a:r>
              <a:rPr lang="ar-JO" sz="4000" dirty="0" smtClean="0"/>
              <a:t/>
            </a:r>
            <a:br>
              <a:rPr lang="ar-JO" sz="4000" dirty="0" smtClean="0"/>
            </a:br>
            <a:r>
              <a:rPr lang="ar-JO" sz="4000" dirty="0"/>
              <a:t/>
            </a:r>
            <a:br>
              <a:rPr lang="ar-JO" sz="4000" dirty="0"/>
            </a:br>
            <a:r>
              <a:rPr lang="ar-JO" sz="4000" dirty="0" smtClean="0"/>
              <a:t/>
            </a:r>
            <a:br>
              <a:rPr lang="ar-JO" sz="4000" dirty="0" smtClean="0"/>
            </a:br>
            <a:r>
              <a:rPr lang="ar-JO" b="1" u="sng" dirty="0" smtClean="0">
                <a:effectLst>
                  <a:outerShdw blurRad="38100" dist="38100" dir="2700000" algn="tl">
                    <a:srgbClr val="000000">
                      <a:alpha val="43137"/>
                    </a:srgbClr>
                  </a:outerShdw>
                </a:effectLst>
              </a:rPr>
              <a:t>التعداد الزراعي</a:t>
            </a:r>
            <a:br>
              <a:rPr lang="ar-JO" b="1" u="sng" dirty="0" smtClean="0">
                <a:effectLst>
                  <a:outerShdw blurRad="38100" dist="38100" dir="2700000" algn="tl">
                    <a:srgbClr val="000000">
                      <a:alpha val="43137"/>
                    </a:srgbClr>
                  </a:outerShdw>
                </a:effectLst>
              </a:rPr>
            </a:br>
            <a:r>
              <a:rPr lang="ar-JO" sz="4000" dirty="0"/>
              <a:t/>
            </a:r>
            <a:br>
              <a:rPr lang="ar-JO" sz="4000" dirty="0"/>
            </a:br>
            <a:r>
              <a:rPr lang="ar-JO" sz="3600" dirty="0" smtClean="0"/>
              <a:t>إعداد</a:t>
            </a:r>
            <a:br>
              <a:rPr lang="ar-JO" sz="3600" dirty="0" smtClean="0"/>
            </a:br>
            <a:r>
              <a:rPr lang="ar-JO" sz="3600" dirty="0" smtClean="0"/>
              <a:t>بسام الزين</a:t>
            </a:r>
            <a:br>
              <a:rPr lang="ar-JO" sz="3600" dirty="0" smtClean="0"/>
            </a:br>
            <a:r>
              <a:rPr lang="ar-JO" sz="3600" dirty="0" smtClean="0"/>
              <a:t>دائرة الإحصاءات العامة</a:t>
            </a:r>
            <a:br>
              <a:rPr lang="ar-JO" sz="3600" dirty="0" smtClean="0"/>
            </a:br>
            <a:r>
              <a:rPr lang="ar-JO" sz="3600" dirty="0" smtClean="0"/>
              <a:t>مديرية الإحصاءات العامة</a:t>
            </a:r>
            <a:br>
              <a:rPr lang="ar-JO" sz="3600" dirty="0" smtClean="0"/>
            </a:br>
            <a:endParaRPr lang="ar-JO" sz="3600" dirty="0" smtClean="0"/>
          </a:p>
        </p:txBody>
      </p:sp>
      <p:sp>
        <p:nvSpPr>
          <p:cNvPr id="4" name="عنصر نائب للتاريخ 3"/>
          <p:cNvSpPr>
            <a:spLocks noGrp="1"/>
          </p:cNvSpPr>
          <p:nvPr>
            <p:ph type="dt" sz="quarter" idx="10"/>
          </p:nvPr>
        </p:nvSpPr>
        <p:spPr/>
        <p:txBody>
          <a:bodyPr/>
          <a:lstStyle/>
          <a:p>
            <a:pPr>
              <a:defRPr/>
            </a:pPr>
            <a:fld id="{4246C7FC-2152-439A-AC05-FE476CD2B778}" type="datetime3">
              <a:rPr lang="en-US"/>
              <a:pPr>
                <a:defRPr/>
              </a:pPr>
              <a:t>12 February 2015</a:t>
            </a:fld>
            <a:endParaRPr lang="en-US" dirty="0"/>
          </a:p>
        </p:txBody>
      </p:sp>
      <p:sp>
        <p:nvSpPr>
          <p:cNvPr id="5" name="عنصر نائب لرقم الشريحة 4"/>
          <p:cNvSpPr>
            <a:spLocks noGrp="1"/>
          </p:cNvSpPr>
          <p:nvPr>
            <p:ph type="sldNum" sz="quarter" idx="12"/>
          </p:nvPr>
        </p:nvSpPr>
        <p:spPr/>
        <p:txBody>
          <a:bodyPr/>
          <a:lstStyle/>
          <a:p>
            <a:pPr>
              <a:defRPr/>
            </a:pPr>
            <a:fld id="{33796169-30BC-4A41-B059-A9237612ABAE}" type="slidenum">
              <a:rPr lang="en-US"/>
              <a:pPr>
                <a:defRPr/>
              </a:pPr>
              <a:t>2</a:t>
            </a:fld>
            <a:endParaRPr lang="en-US"/>
          </a:p>
        </p:txBody>
      </p:sp>
      <p:sp>
        <p:nvSpPr>
          <p:cNvPr id="6" name="عنصر نائب للتذييل 5"/>
          <p:cNvSpPr>
            <a:spLocks noGrp="1"/>
          </p:cNvSpPr>
          <p:nvPr>
            <p:ph type="ftr" sz="quarter" idx="11"/>
          </p:nvPr>
        </p:nvSpPr>
        <p:spPr/>
        <p:txBody>
          <a:bodyPr/>
          <a:lstStyle/>
          <a:p>
            <a:pPr>
              <a:defRPr/>
            </a:pPr>
            <a:r>
              <a:rPr lang="ar-SA"/>
              <a:t>دائرة الإحصاءات العامة</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ar-JO"/>
          </a:p>
        </p:txBody>
      </p:sp>
      <p:sp>
        <p:nvSpPr>
          <p:cNvPr id="4" name="Date Placeholder 3"/>
          <p:cNvSpPr>
            <a:spLocks noGrp="1"/>
          </p:cNvSpPr>
          <p:nvPr>
            <p:ph type="dt" sz="half" idx="10"/>
          </p:nvPr>
        </p:nvSpPr>
        <p:spPr/>
        <p:txBody>
          <a:bodyPr/>
          <a:lstStyle/>
          <a:p>
            <a:pPr>
              <a:defRPr/>
            </a:pPr>
            <a:fld id="{0AA901AE-8D76-40B6-9C45-7D3ADBFDA61E}" type="datetime3">
              <a:rPr lang="en-US" smtClean="0"/>
              <a:pPr>
                <a:defRPr/>
              </a:pPr>
              <a:t>12 February 2015</a:t>
            </a:fld>
            <a:endParaRPr lang="en-US"/>
          </a:p>
        </p:txBody>
      </p:sp>
      <p:sp>
        <p:nvSpPr>
          <p:cNvPr id="5" name="Footer Placeholder 4"/>
          <p:cNvSpPr>
            <a:spLocks noGrp="1"/>
          </p:cNvSpPr>
          <p:nvPr>
            <p:ph type="ftr" sz="quarter" idx="11"/>
          </p:nvPr>
        </p:nvSpPr>
        <p:spPr/>
        <p:txBody>
          <a:bodyPr/>
          <a:lstStyle/>
          <a:p>
            <a:pPr>
              <a:defRPr/>
            </a:pPr>
            <a:r>
              <a:rPr lang="ar-SA" smtClean="0"/>
              <a:t>دائرة الإحصاءات العامة</a:t>
            </a:r>
            <a:endParaRPr lang="en-US"/>
          </a:p>
        </p:txBody>
      </p:sp>
      <p:sp>
        <p:nvSpPr>
          <p:cNvPr id="6" name="Slide Number Placeholder 5"/>
          <p:cNvSpPr>
            <a:spLocks noGrp="1"/>
          </p:cNvSpPr>
          <p:nvPr>
            <p:ph type="sldNum" sz="quarter" idx="12"/>
          </p:nvPr>
        </p:nvSpPr>
        <p:spPr/>
        <p:txBody>
          <a:bodyPr/>
          <a:lstStyle/>
          <a:p>
            <a:pPr>
              <a:defRPr/>
            </a:pPr>
            <a:fld id="{D5A0FA9D-F6BC-4ADD-AE4F-54C2BB3FD685}" type="slidenum">
              <a:rPr lang="en-US" smtClean="0"/>
              <a:pPr>
                <a:defRPr/>
              </a:pPr>
              <a:t>20</a:t>
            </a:fld>
            <a:endParaRPr lang="en-US"/>
          </a:p>
        </p:txBody>
      </p:sp>
      <p:sp>
        <p:nvSpPr>
          <p:cNvPr id="8" name="Rectangle 7"/>
          <p:cNvSpPr/>
          <p:nvPr/>
        </p:nvSpPr>
        <p:spPr>
          <a:xfrm>
            <a:off x="76200" y="1676400"/>
            <a:ext cx="8763000" cy="3323987"/>
          </a:xfrm>
          <a:prstGeom prst="rect">
            <a:avLst/>
          </a:prstGeom>
        </p:spPr>
        <p:txBody>
          <a:bodyPr wrap="square">
            <a:spAutoFit/>
          </a:bodyPr>
          <a:lstStyle/>
          <a:p>
            <a:pPr lvl="0">
              <a:spcBef>
                <a:spcPts val="0"/>
              </a:spcBef>
              <a:spcAft>
                <a:spcPts val="1200"/>
              </a:spcAft>
              <a:tabLst>
                <a:tab pos="342900" algn="l"/>
                <a:tab pos="457200" algn="l"/>
              </a:tabLst>
            </a:pPr>
            <a:r>
              <a:rPr lang="ar-JO" sz="2000" b="1" dirty="0">
                <a:solidFill>
                  <a:prstClr val="black"/>
                </a:solidFill>
                <a:latin typeface="Times New Roman"/>
                <a:ea typeface="Times New Roman"/>
                <a:cs typeface="Arial"/>
              </a:rPr>
              <a:t>اللجنة العليا للتعداد</a:t>
            </a:r>
            <a:endParaRPr lang="en-US" sz="2000" dirty="0">
              <a:solidFill>
                <a:prstClr val="black"/>
              </a:solidFill>
              <a:latin typeface="Times New Roman"/>
              <a:ea typeface="Times New Roman"/>
            </a:endParaRPr>
          </a:p>
          <a:p>
            <a:pPr marL="342900" lvl="0" indent="-342900" algn="just">
              <a:lnSpc>
                <a:spcPct val="150000"/>
              </a:lnSpc>
              <a:spcBef>
                <a:spcPts val="0"/>
              </a:spcBef>
              <a:spcAft>
                <a:spcPts val="1200"/>
              </a:spcAft>
              <a:buSzPts val="1300"/>
              <a:buFont typeface="Times New Roman"/>
              <a:buAutoNum type="arabicPeriod"/>
            </a:pPr>
            <a:r>
              <a:rPr lang="ar-SA" sz="2000" dirty="0" smtClean="0">
                <a:solidFill>
                  <a:prstClr val="black"/>
                </a:solidFill>
                <a:latin typeface="Times New Roman"/>
                <a:ea typeface="Times New Roman"/>
                <a:cs typeface="Arial"/>
              </a:rPr>
              <a:t>إقرار </a:t>
            </a:r>
            <a:r>
              <a:rPr lang="ar-SA" sz="2000" dirty="0">
                <a:solidFill>
                  <a:prstClr val="black"/>
                </a:solidFill>
                <a:latin typeface="Times New Roman"/>
                <a:ea typeface="Times New Roman"/>
                <a:cs typeface="Arial"/>
              </a:rPr>
              <a:t>الخطة الشاملة للتعداد.</a:t>
            </a:r>
            <a:endParaRPr lang="en-US" sz="2000" dirty="0">
              <a:solidFill>
                <a:prstClr val="black"/>
              </a:solidFill>
              <a:latin typeface="Times New Roman"/>
              <a:ea typeface="Times New Roman"/>
            </a:endParaRPr>
          </a:p>
          <a:p>
            <a:pPr marL="342900" lvl="0" indent="-342900" algn="just">
              <a:lnSpc>
                <a:spcPct val="150000"/>
              </a:lnSpc>
              <a:spcBef>
                <a:spcPts val="0"/>
              </a:spcBef>
              <a:spcAft>
                <a:spcPts val="1200"/>
              </a:spcAft>
              <a:buSzPts val="1300"/>
              <a:buFont typeface="Times New Roman"/>
              <a:buAutoNum type="arabicPeriod"/>
            </a:pPr>
            <a:r>
              <a:rPr lang="ar-JO" sz="2000" dirty="0">
                <a:solidFill>
                  <a:prstClr val="black"/>
                </a:solidFill>
                <a:latin typeface="Times New Roman"/>
                <a:ea typeface="Times New Roman"/>
                <a:cs typeface="Arial"/>
              </a:rPr>
              <a:t>الإشراف العام على سير عملية التعداد</a:t>
            </a:r>
            <a:r>
              <a:rPr lang="ar-SA" sz="2000" dirty="0">
                <a:solidFill>
                  <a:prstClr val="black"/>
                </a:solidFill>
                <a:latin typeface="Times New Roman"/>
                <a:ea typeface="Times New Roman"/>
                <a:cs typeface="Arial"/>
              </a:rPr>
              <a:t>.</a:t>
            </a:r>
            <a:endParaRPr lang="en-US" sz="2000" dirty="0">
              <a:solidFill>
                <a:prstClr val="black"/>
              </a:solidFill>
              <a:latin typeface="Times New Roman"/>
              <a:ea typeface="Times New Roman"/>
            </a:endParaRPr>
          </a:p>
          <a:p>
            <a:pPr marL="342900" lvl="0" indent="-342900" algn="just">
              <a:lnSpc>
                <a:spcPct val="150000"/>
              </a:lnSpc>
              <a:spcBef>
                <a:spcPts val="0"/>
              </a:spcBef>
              <a:spcAft>
                <a:spcPts val="1200"/>
              </a:spcAft>
              <a:buSzPts val="1300"/>
              <a:buFont typeface="Times New Roman"/>
              <a:buAutoNum type="arabicPeriod"/>
            </a:pPr>
            <a:r>
              <a:rPr lang="ar-JO" sz="2000" dirty="0">
                <a:solidFill>
                  <a:prstClr val="black"/>
                </a:solidFill>
                <a:latin typeface="Times New Roman"/>
                <a:ea typeface="Times New Roman"/>
                <a:cs typeface="Arial"/>
              </a:rPr>
              <a:t>اعتماد الاستمارة ومخرجات التعداد. </a:t>
            </a:r>
            <a:endParaRPr lang="en-US" sz="2000" dirty="0">
              <a:solidFill>
                <a:prstClr val="black"/>
              </a:solidFill>
              <a:latin typeface="Times New Roman"/>
              <a:ea typeface="Times New Roman"/>
            </a:endParaRPr>
          </a:p>
          <a:p>
            <a:pPr marL="342900" lvl="0" indent="-342900" algn="just">
              <a:lnSpc>
                <a:spcPct val="150000"/>
              </a:lnSpc>
              <a:spcBef>
                <a:spcPts val="0"/>
              </a:spcBef>
              <a:spcAft>
                <a:spcPts val="1200"/>
              </a:spcAft>
              <a:buSzPts val="1300"/>
              <a:buFont typeface="Times New Roman"/>
              <a:buAutoNum type="arabicPeriod"/>
            </a:pPr>
            <a:r>
              <a:rPr lang="ar-JO" sz="2000" dirty="0">
                <a:solidFill>
                  <a:prstClr val="black"/>
                </a:solidFill>
                <a:latin typeface="Times New Roman"/>
                <a:ea typeface="Times New Roman"/>
                <a:cs typeface="Arial"/>
              </a:rPr>
              <a:t>اتخاذ كافة القرارات التي من شأنها تهيئة إمكانات الأجهزة الحكومية المختلفة لتسهيل مهام القائمين على عملية التعداد وإصدار التعليمات اللازمة للتنفيذ</a:t>
            </a:r>
            <a:r>
              <a:rPr lang="ar-JO" sz="2000" dirty="0" smtClean="0">
                <a:solidFill>
                  <a:prstClr val="black"/>
                </a:solidFill>
                <a:latin typeface="Times New Roman"/>
                <a:ea typeface="Times New Roman"/>
                <a:cs typeface="Arial"/>
              </a:rPr>
              <a:t>.</a:t>
            </a:r>
            <a:endParaRPr lang="en-US" sz="2000" dirty="0">
              <a:solidFill>
                <a:prstClr val="black"/>
              </a:solidFill>
              <a:latin typeface="Times New Roman"/>
              <a:ea typeface="Times New Roman"/>
            </a:endParaRPr>
          </a:p>
        </p:txBody>
      </p:sp>
    </p:spTree>
    <p:extLst>
      <p:ext uri="{BB962C8B-B14F-4D97-AF65-F5344CB8AC3E}">
        <p14:creationId xmlns:p14="http://schemas.microsoft.com/office/powerpoint/2010/main" val="6943027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ar-JO"/>
          </a:p>
        </p:txBody>
      </p:sp>
      <p:sp>
        <p:nvSpPr>
          <p:cNvPr id="4" name="Date Placeholder 3"/>
          <p:cNvSpPr>
            <a:spLocks noGrp="1"/>
          </p:cNvSpPr>
          <p:nvPr>
            <p:ph type="dt" sz="half" idx="10"/>
          </p:nvPr>
        </p:nvSpPr>
        <p:spPr/>
        <p:txBody>
          <a:bodyPr/>
          <a:lstStyle/>
          <a:p>
            <a:pPr>
              <a:defRPr/>
            </a:pPr>
            <a:fld id="{0AA901AE-8D76-40B6-9C45-7D3ADBFDA61E}" type="datetime3">
              <a:rPr lang="en-US" smtClean="0"/>
              <a:pPr>
                <a:defRPr/>
              </a:pPr>
              <a:t>12 February 2015</a:t>
            </a:fld>
            <a:endParaRPr lang="en-US"/>
          </a:p>
        </p:txBody>
      </p:sp>
      <p:sp>
        <p:nvSpPr>
          <p:cNvPr id="5" name="Footer Placeholder 4"/>
          <p:cNvSpPr>
            <a:spLocks noGrp="1"/>
          </p:cNvSpPr>
          <p:nvPr>
            <p:ph type="ftr" sz="quarter" idx="11"/>
          </p:nvPr>
        </p:nvSpPr>
        <p:spPr/>
        <p:txBody>
          <a:bodyPr/>
          <a:lstStyle/>
          <a:p>
            <a:pPr>
              <a:defRPr/>
            </a:pPr>
            <a:r>
              <a:rPr lang="ar-SA" smtClean="0"/>
              <a:t>دائرة الإحصاءات العامة</a:t>
            </a:r>
            <a:endParaRPr lang="en-US"/>
          </a:p>
        </p:txBody>
      </p:sp>
      <p:sp>
        <p:nvSpPr>
          <p:cNvPr id="6" name="Slide Number Placeholder 5"/>
          <p:cNvSpPr>
            <a:spLocks noGrp="1"/>
          </p:cNvSpPr>
          <p:nvPr>
            <p:ph type="sldNum" sz="quarter" idx="12"/>
          </p:nvPr>
        </p:nvSpPr>
        <p:spPr/>
        <p:txBody>
          <a:bodyPr/>
          <a:lstStyle/>
          <a:p>
            <a:pPr>
              <a:defRPr/>
            </a:pPr>
            <a:fld id="{D5A0FA9D-F6BC-4ADD-AE4F-54C2BB3FD685}" type="slidenum">
              <a:rPr lang="en-US" smtClean="0"/>
              <a:pPr>
                <a:defRPr/>
              </a:pPr>
              <a:t>21</a:t>
            </a:fld>
            <a:endParaRPr lang="en-US"/>
          </a:p>
        </p:txBody>
      </p:sp>
      <p:sp>
        <p:nvSpPr>
          <p:cNvPr id="8" name="Rectangle 7"/>
          <p:cNvSpPr/>
          <p:nvPr/>
        </p:nvSpPr>
        <p:spPr>
          <a:xfrm>
            <a:off x="76200" y="1676400"/>
            <a:ext cx="8763000" cy="4662815"/>
          </a:xfrm>
          <a:prstGeom prst="rect">
            <a:avLst/>
          </a:prstGeom>
        </p:spPr>
        <p:txBody>
          <a:bodyPr wrap="square">
            <a:spAutoFit/>
          </a:bodyPr>
          <a:lstStyle/>
          <a:p>
            <a:pPr marL="432435" indent="-342265" algn="just">
              <a:lnSpc>
                <a:spcPct val="150000"/>
              </a:lnSpc>
              <a:spcBef>
                <a:spcPts val="0"/>
              </a:spcBef>
              <a:spcAft>
                <a:spcPts val="1200"/>
              </a:spcAft>
            </a:pPr>
            <a:r>
              <a:rPr lang="ar-SA" b="1" dirty="0" smtClean="0">
                <a:effectLst/>
                <a:latin typeface="Times New Roman"/>
                <a:ea typeface="Times New Roman"/>
                <a:cs typeface="Arial"/>
              </a:rPr>
              <a:t>اللجان التنسيقية في </a:t>
            </a:r>
            <a:r>
              <a:rPr lang="ar-JO" b="1" dirty="0" smtClean="0">
                <a:effectLst/>
                <a:latin typeface="Times New Roman"/>
                <a:ea typeface="Times New Roman"/>
                <a:cs typeface="Arial"/>
              </a:rPr>
              <a:t>المناطق </a:t>
            </a:r>
            <a:r>
              <a:rPr lang="ar-JO" b="1" dirty="0" err="1" smtClean="0">
                <a:effectLst/>
                <a:latin typeface="Times New Roman"/>
                <a:ea typeface="Times New Roman"/>
                <a:cs typeface="Arial"/>
              </a:rPr>
              <a:t>الادارية</a:t>
            </a:r>
            <a:r>
              <a:rPr lang="ar-JO" b="1" dirty="0" smtClean="0">
                <a:effectLst/>
                <a:latin typeface="Times New Roman"/>
                <a:ea typeface="Times New Roman"/>
                <a:cs typeface="Arial"/>
              </a:rPr>
              <a:t> للدولة</a:t>
            </a:r>
            <a:endParaRPr lang="ar-JO" b="1" dirty="0" smtClean="0">
              <a:effectLst/>
              <a:latin typeface="Times New Roman"/>
              <a:ea typeface="Times New Roman"/>
              <a:cs typeface="Arial"/>
            </a:endParaRPr>
          </a:p>
          <a:p>
            <a:pPr marL="800100" lvl="1" indent="-342900" algn="just">
              <a:lnSpc>
                <a:spcPct val="150000"/>
              </a:lnSpc>
              <a:spcBef>
                <a:spcPts val="0"/>
              </a:spcBef>
              <a:spcAft>
                <a:spcPts val="1200"/>
              </a:spcAft>
              <a:buSzPts val="1300"/>
              <a:buFont typeface="+mj-lt"/>
              <a:buAutoNum type="arabicPeriod"/>
            </a:pPr>
            <a:r>
              <a:rPr lang="ar-SA" sz="2000" dirty="0" smtClean="0">
                <a:solidFill>
                  <a:prstClr val="black"/>
                </a:solidFill>
                <a:latin typeface="Times New Roman"/>
                <a:ea typeface="Times New Roman"/>
                <a:cs typeface="Arial"/>
              </a:rPr>
              <a:t>الإشراف </a:t>
            </a:r>
            <a:r>
              <a:rPr lang="ar-SA" sz="2000" dirty="0">
                <a:solidFill>
                  <a:prstClr val="black"/>
                </a:solidFill>
                <a:latin typeface="Times New Roman"/>
                <a:ea typeface="Times New Roman"/>
                <a:cs typeface="Arial"/>
              </a:rPr>
              <a:t>والمتابعة لكافة مراحل التعداد في منطقة التعداد ذات العلاقة والاطلاع على كافة الخطط المعدة لذلك والموافقة عليها.</a:t>
            </a:r>
            <a:endParaRPr lang="en-US" sz="2000" dirty="0">
              <a:solidFill>
                <a:prstClr val="black"/>
              </a:solidFill>
              <a:latin typeface="Times New Roman"/>
              <a:ea typeface="Times New Roman"/>
              <a:cs typeface="Simplified Arabic"/>
            </a:endParaRPr>
          </a:p>
          <a:p>
            <a:pPr marL="800100" lvl="1" indent="-342900" algn="just">
              <a:lnSpc>
                <a:spcPct val="150000"/>
              </a:lnSpc>
              <a:spcBef>
                <a:spcPts val="0"/>
              </a:spcBef>
              <a:spcAft>
                <a:spcPts val="1200"/>
              </a:spcAft>
              <a:buSzPts val="1300"/>
              <a:buFont typeface="+mj-lt"/>
              <a:buAutoNum type="arabicPeriod"/>
            </a:pPr>
            <a:r>
              <a:rPr lang="ar-SA" sz="2000" dirty="0">
                <a:solidFill>
                  <a:prstClr val="black"/>
                </a:solidFill>
                <a:latin typeface="Times New Roman"/>
                <a:ea typeface="Times New Roman"/>
                <a:cs typeface="Arial"/>
              </a:rPr>
              <a:t>تأمين كافة الاحتياجات المطلوبة وضمان تعاون جميع المؤسسات في منطقة التعداد.</a:t>
            </a:r>
            <a:endParaRPr lang="en-US" sz="2000" dirty="0">
              <a:solidFill>
                <a:prstClr val="black"/>
              </a:solidFill>
              <a:latin typeface="Times New Roman"/>
              <a:ea typeface="Times New Roman"/>
            </a:endParaRPr>
          </a:p>
          <a:p>
            <a:pPr marL="800100" lvl="1" indent="-342900" algn="just">
              <a:lnSpc>
                <a:spcPct val="150000"/>
              </a:lnSpc>
              <a:spcBef>
                <a:spcPts val="0"/>
              </a:spcBef>
              <a:spcAft>
                <a:spcPts val="1200"/>
              </a:spcAft>
              <a:buSzPts val="1300"/>
              <a:buFont typeface="+mj-lt"/>
              <a:buAutoNum type="arabicPeriod"/>
            </a:pPr>
            <a:r>
              <a:rPr lang="ar-SA" sz="2000" dirty="0">
                <a:solidFill>
                  <a:prstClr val="black"/>
                </a:solidFill>
                <a:latin typeface="Times New Roman"/>
                <a:ea typeface="Times New Roman"/>
                <a:cs typeface="Arial"/>
              </a:rPr>
              <a:t>العمل على ضمان تنفيذ عملية العد وإنهائها في الوقت المحدد لذلك.</a:t>
            </a:r>
            <a:endParaRPr lang="en-US" sz="2000" dirty="0">
              <a:solidFill>
                <a:prstClr val="black"/>
              </a:solidFill>
              <a:latin typeface="Times New Roman"/>
              <a:ea typeface="Times New Roman"/>
            </a:endParaRPr>
          </a:p>
          <a:p>
            <a:pPr marL="800100" lvl="1" indent="-342900" algn="just">
              <a:lnSpc>
                <a:spcPct val="150000"/>
              </a:lnSpc>
              <a:spcBef>
                <a:spcPts val="0"/>
              </a:spcBef>
              <a:spcAft>
                <a:spcPts val="1200"/>
              </a:spcAft>
              <a:buSzPts val="1300"/>
              <a:buFont typeface="+mj-lt"/>
              <a:buAutoNum type="arabicPeriod"/>
            </a:pPr>
            <a:r>
              <a:rPr lang="ar-SA" sz="2000" dirty="0">
                <a:solidFill>
                  <a:prstClr val="black"/>
                </a:solidFill>
                <a:latin typeface="Times New Roman"/>
                <a:ea typeface="Times New Roman"/>
                <a:cs typeface="Arial"/>
              </a:rPr>
              <a:t>العمل على ضمان تعاون الجمهور. </a:t>
            </a:r>
            <a:endParaRPr lang="en-US" sz="2000" dirty="0">
              <a:solidFill>
                <a:prstClr val="black"/>
              </a:solidFill>
              <a:latin typeface="Times New Roman"/>
              <a:ea typeface="Times New Roman"/>
            </a:endParaRPr>
          </a:p>
          <a:p>
            <a:pPr marL="800100" lvl="1" indent="-342900" algn="just">
              <a:lnSpc>
                <a:spcPct val="150000"/>
              </a:lnSpc>
              <a:spcBef>
                <a:spcPts val="0"/>
              </a:spcBef>
              <a:spcAft>
                <a:spcPts val="1200"/>
              </a:spcAft>
              <a:buSzPts val="1300"/>
              <a:buFont typeface="+mj-lt"/>
              <a:buAutoNum type="arabicPeriod"/>
            </a:pPr>
            <a:r>
              <a:rPr lang="ar-SA" sz="2000" dirty="0">
                <a:solidFill>
                  <a:prstClr val="black"/>
                </a:solidFill>
                <a:latin typeface="Times New Roman"/>
                <a:ea typeface="Times New Roman"/>
                <a:cs typeface="Arial"/>
              </a:rPr>
              <a:t>المساهمة في الدعاية للتعداد.</a:t>
            </a:r>
            <a:endParaRPr lang="en-US" sz="2000" dirty="0">
              <a:solidFill>
                <a:prstClr val="black"/>
              </a:solidFill>
              <a:latin typeface="Times New Roman"/>
              <a:ea typeface="Times New Roman"/>
            </a:endParaRPr>
          </a:p>
          <a:p>
            <a:pPr marL="800100" lvl="1" indent="-342900" algn="just">
              <a:lnSpc>
                <a:spcPct val="150000"/>
              </a:lnSpc>
              <a:spcBef>
                <a:spcPts val="0"/>
              </a:spcBef>
              <a:spcAft>
                <a:spcPts val="1200"/>
              </a:spcAft>
              <a:buSzPts val="1300"/>
              <a:buFont typeface="+mj-lt"/>
              <a:buAutoNum type="arabicPeriod"/>
            </a:pPr>
            <a:r>
              <a:rPr lang="ar-SA" sz="2000" dirty="0">
                <a:solidFill>
                  <a:prstClr val="black"/>
                </a:solidFill>
                <a:latin typeface="Times New Roman"/>
                <a:ea typeface="Times New Roman"/>
                <a:cs typeface="Arial"/>
              </a:rPr>
              <a:t>ضمان سلامة متعلقات التعداد وتأمين وصولها إلى </a:t>
            </a:r>
            <a:r>
              <a:rPr lang="ar-SA" sz="2000" dirty="0" smtClean="0">
                <a:solidFill>
                  <a:prstClr val="black"/>
                </a:solidFill>
                <a:latin typeface="Times New Roman"/>
                <a:ea typeface="Times New Roman"/>
                <a:cs typeface="Arial"/>
              </a:rPr>
              <a:t>المراكز</a:t>
            </a:r>
            <a:r>
              <a:rPr lang="ar-JO" sz="2000" dirty="0" smtClean="0">
                <a:solidFill>
                  <a:prstClr val="black"/>
                </a:solidFill>
                <a:latin typeface="Times New Roman"/>
                <a:ea typeface="Times New Roman"/>
                <a:cs typeface="Arial"/>
              </a:rPr>
              <a:t>.</a:t>
            </a:r>
            <a:endParaRPr lang="en-US" sz="1600" dirty="0">
              <a:effectLst/>
              <a:latin typeface="Times New Roman"/>
              <a:ea typeface="Times New Roman"/>
            </a:endParaRPr>
          </a:p>
        </p:txBody>
      </p:sp>
    </p:spTree>
    <p:extLst>
      <p:ext uri="{BB962C8B-B14F-4D97-AF65-F5344CB8AC3E}">
        <p14:creationId xmlns:p14="http://schemas.microsoft.com/office/powerpoint/2010/main" val="919405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ar-JO"/>
          </a:p>
        </p:txBody>
      </p:sp>
      <p:sp>
        <p:nvSpPr>
          <p:cNvPr id="4" name="Date Placeholder 3"/>
          <p:cNvSpPr>
            <a:spLocks noGrp="1"/>
          </p:cNvSpPr>
          <p:nvPr>
            <p:ph type="dt" sz="half" idx="10"/>
          </p:nvPr>
        </p:nvSpPr>
        <p:spPr/>
        <p:txBody>
          <a:bodyPr/>
          <a:lstStyle/>
          <a:p>
            <a:pPr>
              <a:defRPr/>
            </a:pPr>
            <a:fld id="{0AA901AE-8D76-40B6-9C45-7D3ADBFDA61E}" type="datetime3">
              <a:rPr lang="en-US" smtClean="0"/>
              <a:pPr>
                <a:defRPr/>
              </a:pPr>
              <a:t>12 February 2015</a:t>
            </a:fld>
            <a:endParaRPr lang="en-US"/>
          </a:p>
        </p:txBody>
      </p:sp>
      <p:sp>
        <p:nvSpPr>
          <p:cNvPr id="5" name="Footer Placeholder 4"/>
          <p:cNvSpPr>
            <a:spLocks noGrp="1"/>
          </p:cNvSpPr>
          <p:nvPr>
            <p:ph type="ftr" sz="quarter" idx="11"/>
          </p:nvPr>
        </p:nvSpPr>
        <p:spPr/>
        <p:txBody>
          <a:bodyPr/>
          <a:lstStyle/>
          <a:p>
            <a:pPr>
              <a:defRPr/>
            </a:pPr>
            <a:r>
              <a:rPr lang="ar-SA" smtClean="0"/>
              <a:t>دائرة الإحصاءات العامة</a:t>
            </a:r>
            <a:endParaRPr lang="en-US"/>
          </a:p>
        </p:txBody>
      </p:sp>
      <p:sp>
        <p:nvSpPr>
          <p:cNvPr id="6" name="Slide Number Placeholder 5"/>
          <p:cNvSpPr>
            <a:spLocks noGrp="1"/>
          </p:cNvSpPr>
          <p:nvPr>
            <p:ph type="sldNum" sz="quarter" idx="12"/>
          </p:nvPr>
        </p:nvSpPr>
        <p:spPr/>
        <p:txBody>
          <a:bodyPr/>
          <a:lstStyle/>
          <a:p>
            <a:pPr>
              <a:defRPr/>
            </a:pPr>
            <a:fld id="{D5A0FA9D-F6BC-4ADD-AE4F-54C2BB3FD685}" type="slidenum">
              <a:rPr lang="en-US" smtClean="0"/>
              <a:pPr>
                <a:defRPr/>
              </a:pPr>
              <a:t>22</a:t>
            </a:fld>
            <a:endParaRPr lang="en-US"/>
          </a:p>
        </p:txBody>
      </p:sp>
      <p:sp>
        <p:nvSpPr>
          <p:cNvPr id="8" name="Rectangle 7"/>
          <p:cNvSpPr/>
          <p:nvPr/>
        </p:nvSpPr>
        <p:spPr>
          <a:xfrm>
            <a:off x="76200" y="1905000"/>
            <a:ext cx="8763000" cy="3247043"/>
          </a:xfrm>
          <a:prstGeom prst="rect">
            <a:avLst/>
          </a:prstGeom>
        </p:spPr>
        <p:txBody>
          <a:bodyPr wrap="square">
            <a:spAutoFit/>
          </a:bodyPr>
          <a:lstStyle/>
          <a:p>
            <a:pPr marL="432435" lvl="0" indent="-342265" algn="just">
              <a:lnSpc>
                <a:spcPts val="1800"/>
              </a:lnSpc>
              <a:spcBef>
                <a:spcPts val="0"/>
              </a:spcBef>
              <a:spcAft>
                <a:spcPts val="1200"/>
              </a:spcAft>
            </a:pPr>
            <a:r>
              <a:rPr lang="ar-SA" sz="2000" b="1" dirty="0">
                <a:solidFill>
                  <a:prstClr val="black"/>
                </a:solidFill>
                <a:latin typeface="Times New Roman"/>
                <a:ea typeface="Times New Roman"/>
                <a:cs typeface="Arial"/>
              </a:rPr>
              <a:t>اللجنة الإعلامية</a:t>
            </a:r>
            <a:endParaRPr lang="en-US" sz="2000" dirty="0">
              <a:solidFill>
                <a:prstClr val="black"/>
              </a:solidFill>
              <a:latin typeface="Times New Roman"/>
              <a:ea typeface="Times New Roman"/>
            </a:endParaRPr>
          </a:p>
          <a:p>
            <a:pPr marL="342900" lvl="0" indent="-342900" algn="just">
              <a:lnSpc>
                <a:spcPct val="150000"/>
              </a:lnSpc>
              <a:spcBef>
                <a:spcPts val="0"/>
              </a:spcBef>
              <a:spcAft>
                <a:spcPts val="1200"/>
              </a:spcAft>
              <a:buSzPts val="1300"/>
              <a:buFont typeface="Times New Roman"/>
              <a:buAutoNum type="arabicPeriod"/>
            </a:pPr>
            <a:r>
              <a:rPr lang="ar-SA" sz="2000" dirty="0" smtClean="0">
                <a:effectLst/>
                <a:latin typeface="Times New Roman"/>
                <a:ea typeface="Times New Roman"/>
                <a:cs typeface="Arial"/>
              </a:rPr>
              <a:t>رسم </a:t>
            </a:r>
            <a:r>
              <a:rPr lang="ar-SA" sz="2000" dirty="0" smtClean="0">
                <a:effectLst/>
                <a:latin typeface="Times New Roman"/>
                <a:ea typeface="Times New Roman"/>
                <a:cs typeface="Arial"/>
              </a:rPr>
              <a:t>خطة إعلامية للتعداد ومتابعة تنفيذها.</a:t>
            </a:r>
            <a:endParaRPr lang="en-US" sz="2000" dirty="0" smtClean="0">
              <a:effectLst/>
              <a:latin typeface="Times New Roman"/>
              <a:ea typeface="Times New Roman"/>
            </a:endParaRPr>
          </a:p>
          <a:p>
            <a:pPr marL="342900" lvl="0" indent="-342900" algn="just">
              <a:lnSpc>
                <a:spcPct val="150000"/>
              </a:lnSpc>
              <a:spcBef>
                <a:spcPts val="0"/>
              </a:spcBef>
              <a:spcAft>
                <a:spcPts val="1200"/>
              </a:spcAft>
              <a:buSzPts val="1300"/>
              <a:buFont typeface="Times New Roman"/>
              <a:buAutoNum type="arabicPeriod"/>
            </a:pPr>
            <a:r>
              <a:rPr lang="ar-SA" sz="2000" dirty="0" smtClean="0">
                <a:effectLst/>
                <a:latin typeface="Times New Roman"/>
                <a:ea typeface="Times New Roman"/>
                <a:cs typeface="Arial"/>
              </a:rPr>
              <a:t>توفير احتياجات الخطة الإعلامية.</a:t>
            </a:r>
            <a:endParaRPr lang="en-US" sz="2000" dirty="0" smtClean="0">
              <a:effectLst/>
              <a:latin typeface="Times New Roman"/>
              <a:ea typeface="Times New Roman"/>
            </a:endParaRPr>
          </a:p>
          <a:p>
            <a:pPr marL="342900" lvl="0" indent="-342900" algn="just">
              <a:lnSpc>
                <a:spcPct val="150000"/>
              </a:lnSpc>
              <a:spcBef>
                <a:spcPts val="0"/>
              </a:spcBef>
              <a:spcAft>
                <a:spcPts val="1200"/>
              </a:spcAft>
              <a:buSzPts val="1300"/>
              <a:buFont typeface="Times New Roman"/>
              <a:buAutoNum type="arabicPeriod"/>
            </a:pPr>
            <a:r>
              <a:rPr lang="ar-SA" sz="2000" dirty="0" smtClean="0">
                <a:effectLst/>
                <a:latin typeface="Times New Roman"/>
                <a:ea typeface="Times New Roman"/>
                <a:cs typeface="Arial"/>
              </a:rPr>
              <a:t>إعداد المقالات والندوات، والمؤتمرات، والأنشطة الإعلامية بكافة أنواعها التي تساعد على توضيح أهداف التعداد ومفاهيمه.</a:t>
            </a:r>
            <a:endParaRPr lang="en-US" sz="2000" dirty="0" smtClean="0">
              <a:effectLst/>
              <a:latin typeface="Times New Roman"/>
              <a:ea typeface="Times New Roman"/>
            </a:endParaRPr>
          </a:p>
          <a:p>
            <a:pPr marL="342900" lvl="0" indent="-342900" algn="just">
              <a:lnSpc>
                <a:spcPct val="150000"/>
              </a:lnSpc>
              <a:spcBef>
                <a:spcPts val="0"/>
              </a:spcBef>
              <a:spcAft>
                <a:spcPts val="1200"/>
              </a:spcAft>
              <a:buSzPts val="1300"/>
              <a:buFont typeface="Times New Roman"/>
              <a:buAutoNum type="arabicPeriod"/>
            </a:pPr>
            <a:r>
              <a:rPr lang="ar-SA" sz="2000" dirty="0" smtClean="0">
                <a:effectLst/>
                <a:latin typeface="Times New Roman"/>
                <a:ea typeface="Times New Roman"/>
                <a:cs typeface="Arial"/>
              </a:rPr>
              <a:t>المتابعة والإشراف على توزيع مواد الحملة الإعلامية</a:t>
            </a:r>
            <a:r>
              <a:rPr lang="ar-SA" sz="2000" dirty="0" smtClean="0">
                <a:effectLst/>
                <a:latin typeface="Times New Roman"/>
                <a:ea typeface="Times New Roman"/>
                <a:cs typeface="Arial"/>
              </a:rPr>
              <a:t>.</a:t>
            </a:r>
            <a:endParaRPr lang="en-US" sz="2000" dirty="0" smtClean="0">
              <a:effectLst/>
              <a:latin typeface="Times New Roman"/>
              <a:ea typeface="Times New Roman"/>
            </a:endParaRPr>
          </a:p>
        </p:txBody>
      </p:sp>
    </p:spTree>
    <p:extLst>
      <p:ext uri="{BB962C8B-B14F-4D97-AF65-F5344CB8AC3E}">
        <p14:creationId xmlns:p14="http://schemas.microsoft.com/office/powerpoint/2010/main" val="35015112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ar-JO"/>
          </a:p>
        </p:txBody>
      </p:sp>
      <p:sp>
        <p:nvSpPr>
          <p:cNvPr id="4" name="Date Placeholder 3"/>
          <p:cNvSpPr>
            <a:spLocks noGrp="1"/>
          </p:cNvSpPr>
          <p:nvPr>
            <p:ph type="dt" sz="half" idx="10"/>
          </p:nvPr>
        </p:nvSpPr>
        <p:spPr/>
        <p:txBody>
          <a:bodyPr/>
          <a:lstStyle/>
          <a:p>
            <a:pPr>
              <a:defRPr/>
            </a:pPr>
            <a:fld id="{0AA901AE-8D76-40B6-9C45-7D3ADBFDA61E}" type="datetime3">
              <a:rPr lang="en-US" smtClean="0"/>
              <a:pPr>
                <a:defRPr/>
              </a:pPr>
              <a:t>12 February 2015</a:t>
            </a:fld>
            <a:endParaRPr lang="en-US"/>
          </a:p>
        </p:txBody>
      </p:sp>
      <p:sp>
        <p:nvSpPr>
          <p:cNvPr id="5" name="Footer Placeholder 4"/>
          <p:cNvSpPr>
            <a:spLocks noGrp="1"/>
          </p:cNvSpPr>
          <p:nvPr>
            <p:ph type="ftr" sz="quarter" idx="11"/>
          </p:nvPr>
        </p:nvSpPr>
        <p:spPr/>
        <p:txBody>
          <a:bodyPr/>
          <a:lstStyle/>
          <a:p>
            <a:pPr>
              <a:defRPr/>
            </a:pPr>
            <a:r>
              <a:rPr lang="ar-SA" smtClean="0"/>
              <a:t>دائرة الإحصاءات العامة</a:t>
            </a:r>
            <a:endParaRPr lang="en-US"/>
          </a:p>
        </p:txBody>
      </p:sp>
      <p:sp>
        <p:nvSpPr>
          <p:cNvPr id="6" name="Slide Number Placeholder 5"/>
          <p:cNvSpPr>
            <a:spLocks noGrp="1"/>
          </p:cNvSpPr>
          <p:nvPr>
            <p:ph type="sldNum" sz="quarter" idx="12"/>
          </p:nvPr>
        </p:nvSpPr>
        <p:spPr/>
        <p:txBody>
          <a:bodyPr/>
          <a:lstStyle/>
          <a:p>
            <a:pPr>
              <a:defRPr/>
            </a:pPr>
            <a:fld id="{D5A0FA9D-F6BC-4ADD-AE4F-54C2BB3FD685}" type="slidenum">
              <a:rPr lang="en-US" smtClean="0"/>
              <a:pPr>
                <a:defRPr/>
              </a:pPr>
              <a:t>23</a:t>
            </a:fld>
            <a:endParaRPr lang="en-US"/>
          </a:p>
        </p:txBody>
      </p:sp>
      <p:sp>
        <p:nvSpPr>
          <p:cNvPr id="8" name="Rectangle 7"/>
          <p:cNvSpPr/>
          <p:nvPr/>
        </p:nvSpPr>
        <p:spPr>
          <a:xfrm>
            <a:off x="76200" y="1828800"/>
            <a:ext cx="8763000" cy="1092607"/>
          </a:xfrm>
          <a:prstGeom prst="rect">
            <a:avLst/>
          </a:prstGeom>
        </p:spPr>
        <p:txBody>
          <a:bodyPr wrap="square">
            <a:spAutoFit/>
          </a:bodyPr>
          <a:lstStyle/>
          <a:p>
            <a:pPr marL="432435" indent="-342265" algn="just">
              <a:lnSpc>
                <a:spcPts val="1800"/>
              </a:lnSpc>
              <a:spcBef>
                <a:spcPts val="0"/>
              </a:spcBef>
              <a:spcAft>
                <a:spcPts val="1200"/>
              </a:spcAft>
            </a:pPr>
            <a:r>
              <a:rPr lang="ar-JO" sz="2000" b="1" dirty="0" smtClean="0">
                <a:effectLst/>
                <a:latin typeface="Times New Roman"/>
                <a:ea typeface="Times New Roman"/>
              </a:rPr>
              <a:t> لجنة تنسيبات الإنفاق</a:t>
            </a:r>
            <a:endParaRPr lang="en-US" sz="2000" dirty="0" smtClean="0">
              <a:effectLst/>
              <a:latin typeface="Times New Roman"/>
              <a:ea typeface="Times New Roman"/>
            </a:endParaRPr>
          </a:p>
          <a:p>
            <a:pPr marL="342900" marR="914400" lvl="0" indent="-342900">
              <a:lnSpc>
                <a:spcPts val="1800"/>
              </a:lnSpc>
              <a:spcBef>
                <a:spcPts val="0"/>
              </a:spcBef>
              <a:spcAft>
                <a:spcPts val="1200"/>
              </a:spcAft>
              <a:buSzPts val="1300"/>
              <a:buFont typeface="Times New Roman"/>
              <a:buAutoNum type="arabicPeriod"/>
            </a:pPr>
            <a:r>
              <a:rPr lang="ar-JO" sz="2000" dirty="0" smtClean="0">
                <a:effectLst/>
                <a:latin typeface="Times New Roman"/>
                <a:ea typeface="Times New Roman"/>
                <a:cs typeface="Arial"/>
              </a:rPr>
              <a:t>وضع </a:t>
            </a:r>
            <a:r>
              <a:rPr lang="ar-JO" sz="2000" dirty="0" smtClean="0">
                <a:effectLst/>
                <a:latin typeface="Times New Roman"/>
                <a:ea typeface="Times New Roman"/>
                <a:cs typeface="Arial"/>
              </a:rPr>
              <a:t>أسس الإنفاق على أنشطة التعداد المختلفة.</a:t>
            </a:r>
            <a:endParaRPr lang="en-US" sz="2000" dirty="0" smtClean="0">
              <a:effectLst/>
              <a:latin typeface="Times New Roman"/>
              <a:ea typeface="Times New Roman"/>
            </a:endParaRPr>
          </a:p>
          <a:p>
            <a:pPr marL="342900" marR="914400" lvl="0" indent="-342900">
              <a:lnSpc>
                <a:spcPts val="1800"/>
              </a:lnSpc>
              <a:spcBef>
                <a:spcPts val="0"/>
              </a:spcBef>
              <a:spcAft>
                <a:spcPts val="1200"/>
              </a:spcAft>
              <a:buSzPts val="1300"/>
              <a:buFont typeface="Times New Roman"/>
              <a:buAutoNum type="arabicPeriod"/>
            </a:pPr>
            <a:r>
              <a:rPr lang="ar-JO" sz="2000" dirty="0" smtClean="0">
                <a:effectLst/>
                <a:latin typeface="Times New Roman"/>
                <a:ea typeface="Times New Roman"/>
                <a:cs typeface="Arial"/>
              </a:rPr>
              <a:t>رفع تنسيبات لجنة الإنفاق لاعتمادها من قبل </a:t>
            </a:r>
            <a:r>
              <a:rPr lang="ar-JO" sz="2000" dirty="0" smtClean="0">
                <a:effectLst/>
                <a:latin typeface="Times New Roman"/>
                <a:ea typeface="Times New Roman"/>
                <a:cs typeface="Arial"/>
              </a:rPr>
              <a:t>الجهات الحكومية العليا المشرفة على التعداد.</a:t>
            </a:r>
            <a:endParaRPr lang="en-US" sz="2000" dirty="0" smtClean="0">
              <a:effectLst/>
              <a:latin typeface="Times New Roman"/>
              <a:ea typeface="Times New Roman"/>
            </a:endParaRPr>
          </a:p>
        </p:txBody>
      </p:sp>
    </p:spTree>
    <p:extLst>
      <p:ext uri="{BB962C8B-B14F-4D97-AF65-F5344CB8AC3E}">
        <p14:creationId xmlns:p14="http://schemas.microsoft.com/office/powerpoint/2010/main" val="29736945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ar-JO"/>
          </a:p>
        </p:txBody>
      </p:sp>
      <p:sp>
        <p:nvSpPr>
          <p:cNvPr id="4" name="Date Placeholder 3"/>
          <p:cNvSpPr>
            <a:spLocks noGrp="1"/>
          </p:cNvSpPr>
          <p:nvPr>
            <p:ph type="dt" sz="half" idx="10"/>
          </p:nvPr>
        </p:nvSpPr>
        <p:spPr/>
        <p:txBody>
          <a:bodyPr/>
          <a:lstStyle/>
          <a:p>
            <a:pPr>
              <a:defRPr/>
            </a:pPr>
            <a:fld id="{0AA901AE-8D76-40B6-9C45-7D3ADBFDA61E}" type="datetime3">
              <a:rPr lang="en-US" smtClean="0"/>
              <a:pPr>
                <a:defRPr/>
              </a:pPr>
              <a:t>12 February 2015</a:t>
            </a:fld>
            <a:endParaRPr lang="en-US"/>
          </a:p>
        </p:txBody>
      </p:sp>
      <p:sp>
        <p:nvSpPr>
          <p:cNvPr id="5" name="Footer Placeholder 4"/>
          <p:cNvSpPr>
            <a:spLocks noGrp="1"/>
          </p:cNvSpPr>
          <p:nvPr>
            <p:ph type="ftr" sz="quarter" idx="11"/>
          </p:nvPr>
        </p:nvSpPr>
        <p:spPr/>
        <p:txBody>
          <a:bodyPr/>
          <a:lstStyle/>
          <a:p>
            <a:pPr>
              <a:defRPr/>
            </a:pPr>
            <a:r>
              <a:rPr lang="ar-SA" smtClean="0"/>
              <a:t>دائرة الإحصاءات العامة</a:t>
            </a:r>
            <a:endParaRPr lang="en-US"/>
          </a:p>
        </p:txBody>
      </p:sp>
      <p:sp>
        <p:nvSpPr>
          <p:cNvPr id="6" name="Slide Number Placeholder 5"/>
          <p:cNvSpPr>
            <a:spLocks noGrp="1"/>
          </p:cNvSpPr>
          <p:nvPr>
            <p:ph type="sldNum" sz="quarter" idx="12"/>
          </p:nvPr>
        </p:nvSpPr>
        <p:spPr/>
        <p:txBody>
          <a:bodyPr/>
          <a:lstStyle/>
          <a:p>
            <a:pPr>
              <a:defRPr/>
            </a:pPr>
            <a:fld id="{D5A0FA9D-F6BC-4ADD-AE4F-54C2BB3FD685}" type="slidenum">
              <a:rPr lang="en-US" smtClean="0"/>
              <a:pPr>
                <a:defRPr/>
              </a:pPr>
              <a:t>24</a:t>
            </a:fld>
            <a:endParaRPr lang="en-US"/>
          </a:p>
        </p:txBody>
      </p:sp>
      <p:sp>
        <p:nvSpPr>
          <p:cNvPr id="8" name="Rectangle 7"/>
          <p:cNvSpPr/>
          <p:nvPr/>
        </p:nvSpPr>
        <p:spPr>
          <a:xfrm>
            <a:off x="76200" y="1676400"/>
            <a:ext cx="8763000" cy="4653325"/>
          </a:xfrm>
          <a:prstGeom prst="rect">
            <a:avLst/>
          </a:prstGeom>
        </p:spPr>
        <p:txBody>
          <a:bodyPr wrap="square">
            <a:spAutoFit/>
          </a:bodyPr>
          <a:lstStyle/>
          <a:p>
            <a:pPr marL="432435" lvl="0" indent="-342265" algn="just">
              <a:spcBef>
                <a:spcPts val="0"/>
              </a:spcBef>
              <a:spcAft>
                <a:spcPts val="1200"/>
              </a:spcAft>
            </a:pPr>
            <a:r>
              <a:rPr lang="ar-JO" sz="2000" b="1" dirty="0">
                <a:solidFill>
                  <a:prstClr val="black"/>
                </a:solidFill>
                <a:latin typeface="Times New Roman"/>
                <a:ea typeface="Times New Roman"/>
                <a:cs typeface="Arial"/>
              </a:rPr>
              <a:t>. اللجنة الفنية</a:t>
            </a:r>
            <a:endParaRPr lang="en-US" sz="2000" dirty="0">
              <a:solidFill>
                <a:prstClr val="black"/>
              </a:solidFill>
              <a:latin typeface="Times New Roman"/>
              <a:ea typeface="Times New Roman"/>
            </a:endParaRPr>
          </a:p>
          <a:p>
            <a:pPr marL="342900" lvl="0" indent="-342900" algn="just">
              <a:lnSpc>
                <a:spcPct val="150000"/>
              </a:lnSpc>
              <a:spcBef>
                <a:spcPts val="0"/>
              </a:spcBef>
              <a:spcAft>
                <a:spcPts val="1200"/>
              </a:spcAft>
              <a:buSzPts val="1300"/>
              <a:buFont typeface="Times New Roman"/>
              <a:buAutoNum type="arabicPeriod"/>
            </a:pPr>
            <a:r>
              <a:rPr lang="ar-SA" sz="2000" dirty="0" smtClean="0">
                <a:effectLst/>
                <a:latin typeface="Times New Roman"/>
                <a:ea typeface="Times New Roman"/>
                <a:cs typeface="Arial"/>
              </a:rPr>
              <a:t>دراسة </a:t>
            </a:r>
            <a:r>
              <a:rPr lang="ar-SA" sz="2000" dirty="0" smtClean="0">
                <a:effectLst/>
                <a:latin typeface="Times New Roman"/>
                <a:ea typeface="Times New Roman"/>
                <a:cs typeface="Arial"/>
              </a:rPr>
              <a:t>الخطط الشاملة للتعداد حسب مراحلها وإقرارها.</a:t>
            </a:r>
            <a:endParaRPr lang="en-US" sz="2000" dirty="0" smtClean="0">
              <a:effectLst/>
              <a:latin typeface="Times New Roman"/>
              <a:ea typeface="Times New Roman"/>
              <a:cs typeface="Simplified Arabic"/>
            </a:endParaRPr>
          </a:p>
          <a:p>
            <a:pPr marL="342900" lvl="0" indent="-342900" algn="just">
              <a:lnSpc>
                <a:spcPct val="150000"/>
              </a:lnSpc>
              <a:spcBef>
                <a:spcPts val="0"/>
              </a:spcBef>
              <a:spcAft>
                <a:spcPts val="1200"/>
              </a:spcAft>
              <a:buSzPts val="1300"/>
              <a:buFont typeface="Times New Roman"/>
              <a:buAutoNum type="arabicPeriod"/>
            </a:pPr>
            <a:r>
              <a:rPr lang="ar-SA" sz="2000" dirty="0" smtClean="0">
                <a:effectLst/>
                <a:latin typeface="Times New Roman"/>
                <a:ea typeface="Times New Roman"/>
                <a:cs typeface="Arial"/>
              </a:rPr>
              <a:t>دراسة فنية متعمقة لبنود الاستمارات المستخدمة والكتيبات ذات العلاقة.</a:t>
            </a:r>
            <a:endParaRPr lang="en-US" sz="2000" dirty="0" smtClean="0">
              <a:effectLst/>
              <a:latin typeface="Times New Roman"/>
              <a:ea typeface="Times New Roman"/>
              <a:cs typeface="Simplified Arabic"/>
            </a:endParaRPr>
          </a:p>
          <a:p>
            <a:pPr marL="342900" lvl="0" indent="-342900" algn="just">
              <a:lnSpc>
                <a:spcPct val="150000"/>
              </a:lnSpc>
              <a:spcBef>
                <a:spcPts val="0"/>
              </a:spcBef>
              <a:spcAft>
                <a:spcPts val="1200"/>
              </a:spcAft>
              <a:buSzPts val="1300"/>
              <a:buFont typeface="Times New Roman"/>
              <a:buAutoNum type="arabicPeriod"/>
            </a:pPr>
            <a:r>
              <a:rPr lang="ar-SA" sz="2000" dirty="0" smtClean="0">
                <a:effectLst/>
                <a:latin typeface="Times New Roman"/>
                <a:ea typeface="Times New Roman"/>
                <a:cs typeface="Arial"/>
              </a:rPr>
              <a:t>دراسة مخرجات التعداد.</a:t>
            </a:r>
            <a:endParaRPr lang="en-US" sz="2000" dirty="0" smtClean="0">
              <a:effectLst/>
              <a:latin typeface="Times New Roman"/>
              <a:ea typeface="Times New Roman"/>
              <a:cs typeface="Simplified Arabic"/>
            </a:endParaRPr>
          </a:p>
          <a:p>
            <a:pPr marL="342900" lvl="0" indent="-342900" algn="just">
              <a:lnSpc>
                <a:spcPct val="150000"/>
              </a:lnSpc>
              <a:spcBef>
                <a:spcPts val="0"/>
              </a:spcBef>
              <a:spcAft>
                <a:spcPts val="1200"/>
              </a:spcAft>
              <a:buSzPts val="1300"/>
              <a:buFont typeface="Times New Roman"/>
              <a:buAutoNum type="arabicPeriod"/>
            </a:pPr>
            <a:r>
              <a:rPr lang="ar-SA" sz="2000" dirty="0" smtClean="0">
                <a:effectLst/>
                <a:latin typeface="Times New Roman"/>
                <a:ea typeface="Times New Roman"/>
                <a:cs typeface="Arial"/>
              </a:rPr>
              <a:t>إقرار جميع الجوانب الفنية للتعداد.</a:t>
            </a:r>
            <a:endParaRPr lang="en-US" sz="2000" dirty="0" smtClean="0">
              <a:effectLst/>
              <a:latin typeface="Times New Roman"/>
              <a:ea typeface="Times New Roman"/>
            </a:endParaRPr>
          </a:p>
          <a:p>
            <a:pPr marL="342900" lvl="0" indent="-342900" algn="just">
              <a:lnSpc>
                <a:spcPct val="150000"/>
              </a:lnSpc>
              <a:spcBef>
                <a:spcPts val="0"/>
              </a:spcBef>
              <a:spcAft>
                <a:spcPts val="1200"/>
              </a:spcAft>
              <a:buSzPts val="1300"/>
              <a:buFont typeface="Times New Roman"/>
              <a:buAutoNum type="arabicPeriod"/>
            </a:pPr>
            <a:r>
              <a:rPr lang="ar-SA" sz="2000" dirty="0" smtClean="0">
                <a:effectLst/>
                <a:latin typeface="Times New Roman"/>
                <a:ea typeface="Times New Roman"/>
                <a:cs typeface="Arial"/>
              </a:rPr>
              <a:t>ضمان تعاون المؤسسات.</a:t>
            </a:r>
            <a:endParaRPr lang="en-US" sz="2000" dirty="0" smtClean="0">
              <a:effectLst/>
              <a:latin typeface="Times New Roman"/>
              <a:ea typeface="Times New Roman"/>
            </a:endParaRPr>
          </a:p>
          <a:p>
            <a:pPr marL="342900" lvl="0" indent="-342900" algn="just">
              <a:lnSpc>
                <a:spcPct val="150000"/>
              </a:lnSpc>
              <a:spcBef>
                <a:spcPts val="0"/>
              </a:spcBef>
              <a:spcAft>
                <a:spcPts val="1200"/>
              </a:spcAft>
              <a:buSzPts val="1300"/>
              <a:buFont typeface="Times New Roman"/>
              <a:buAutoNum type="arabicPeriod"/>
            </a:pPr>
            <a:r>
              <a:rPr lang="ar-SA" sz="2000" dirty="0" smtClean="0">
                <a:effectLst/>
                <a:latin typeface="Times New Roman"/>
                <a:ea typeface="Times New Roman"/>
                <a:cs typeface="Arial"/>
              </a:rPr>
              <a:t>أية مهام أخرى توكل إليها من إدارة التعداد.  </a:t>
            </a:r>
            <a:endParaRPr lang="en-US" sz="2000" dirty="0" smtClean="0">
              <a:effectLst/>
              <a:latin typeface="Times New Roman"/>
              <a:ea typeface="Times New Roman"/>
            </a:endParaRPr>
          </a:p>
          <a:p>
            <a:pPr marL="342900" lvl="0" indent="-342900" algn="just">
              <a:lnSpc>
                <a:spcPct val="150000"/>
              </a:lnSpc>
              <a:spcBef>
                <a:spcPts val="0"/>
              </a:spcBef>
              <a:spcAft>
                <a:spcPts val="1200"/>
              </a:spcAft>
              <a:buSzPts val="1300"/>
              <a:buFont typeface="Times New Roman"/>
              <a:buAutoNum type="arabicPeriod"/>
            </a:pPr>
            <a:r>
              <a:rPr lang="ar-SA" sz="2000" dirty="0" smtClean="0">
                <a:effectLst/>
                <a:latin typeface="Times New Roman"/>
                <a:ea typeface="Times New Roman"/>
                <a:cs typeface="Arial"/>
              </a:rPr>
              <a:t>اجتماع اللجنة بدعوة من رئيسها كلما دعت الحاجة إلى ذلك.</a:t>
            </a:r>
            <a:endParaRPr lang="en-US" sz="2000" dirty="0">
              <a:effectLst/>
              <a:latin typeface="Times New Roman"/>
              <a:ea typeface="Times New Roman"/>
            </a:endParaRPr>
          </a:p>
        </p:txBody>
      </p:sp>
    </p:spTree>
    <p:extLst>
      <p:ext uri="{BB962C8B-B14F-4D97-AF65-F5344CB8AC3E}">
        <p14:creationId xmlns:p14="http://schemas.microsoft.com/office/powerpoint/2010/main" val="12869983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ar-JO"/>
          </a:p>
        </p:txBody>
      </p:sp>
      <p:sp>
        <p:nvSpPr>
          <p:cNvPr id="4" name="Date Placeholder 3"/>
          <p:cNvSpPr>
            <a:spLocks noGrp="1"/>
          </p:cNvSpPr>
          <p:nvPr>
            <p:ph type="dt" sz="half" idx="10"/>
          </p:nvPr>
        </p:nvSpPr>
        <p:spPr/>
        <p:txBody>
          <a:bodyPr/>
          <a:lstStyle/>
          <a:p>
            <a:pPr>
              <a:defRPr/>
            </a:pPr>
            <a:fld id="{0AA901AE-8D76-40B6-9C45-7D3ADBFDA61E}" type="datetime3">
              <a:rPr lang="en-US" smtClean="0"/>
              <a:pPr>
                <a:defRPr/>
              </a:pPr>
              <a:t>12 February 2015</a:t>
            </a:fld>
            <a:endParaRPr lang="en-US"/>
          </a:p>
        </p:txBody>
      </p:sp>
      <p:sp>
        <p:nvSpPr>
          <p:cNvPr id="5" name="Footer Placeholder 4"/>
          <p:cNvSpPr>
            <a:spLocks noGrp="1"/>
          </p:cNvSpPr>
          <p:nvPr>
            <p:ph type="ftr" sz="quarter" idx="11"/>
          </p:nvPr>
        </p:nvSpPr>
        <p:spPr/>
        <p:txBody>
          <a:bodyPr/>
          <a:lstStyle/>
          <a:p>
            <a:pPr>
              <a:defRPr/>
            </a:pPr>
            <a:r>
              <a:rPr lang="ar-SA" smtClean="0"/>
              <a:t>دائرة الإحصاءات العامة</a:t>
            </a:r>
            <a:endParaRPr lang="en-US"/>
          </a:p>
        </p:txBody>
      </p:sp>
      <p:sp>
        <p:nvSpPr>
          <p:cNvPr id="6" name="Slide Number Placeholder 5"/>
          <p:cNvSpPr>
            <a:spLocks noGrp="1"/>
          </p:cNvSpPr>
          <p:nvPr>
            <p:ph type="sldNum" sz="quarter" idx="12"/>
          </p:nvPr>
        </p:nvSpPr>
        <p:spPr/>
        <p:txBody>
          <a:bodyPr/>
          <a:lstStyle/>
          <a:p>
            <a:pPr>
              <a:defRPr/>
            </a:pPr>
            <a:fld id="{D5A0FA9D-F6BC-4ADD-AE4F-54C2BB3FD685}" type="slidenum">
              <a:rPr lang="en-US" smtClean="0"/>
              <a:pPr>
                <a:defRPr/>
              </a:pPr>
              <a:t>25</a:t>
            </a:fld>
            <a:endParaRPr lang="en-US"/>
          </a:p>
        </p:txBody>
      </p:sp>
      <p:sp>
        <p:nvSpPr>
          <p:cNvPr id="8" name="Rectangle 7"/>
          <p:cNvSpPr/>
          <p:nvPr/>
        </p:nvSpPr>
        <p:spPr>
          <a:xfrm>
            <a:off x="76200" y="1676400"/>
            <a:ext cx="8763000" cy="4216539"/>
          </a:xfrm>
          <a:prstGeom prst="rect">
            <a:avLst/>
          </a:prstGeom>
        </p:spPr>
        <p:txBody>
          <a:bodyPr wrap="square">
            <a:spAutoFit/>
          </a:bodyPr>
          <a:lstStyle/>
          <a:p>
            <a:pPr marL="432435" lvl="0" indent="-342265" algn="just">
              <a:spcBef>
                <a:spcPts val="0"/>
              </a:spcBef>
              <a:spcAft>
                <a:spcPts val="1200"/>
              </a:spcAft>
            </a:pPr>
            <a:r>
              <a:rPr lang="ar-SA" b="1" dirty="0">
                <a:solidFill>
                  <a:prstClr val="black"/>
                </a:solidFill>
                <a:latin typeface="Times New Roman"/>
                <a:ea typeface="Times New Roman"/>
                <a:cs typeface="Arial"/>
              </a:rPr>
              <a:t>اللجنة التحضيرية</a:t>
            </a:r>
            <a:endParaRPr lang="en-US" sz="1600" dirty="0">
              <a:solidFill>
                <a:prstClr val="black"/>
              </a:solidFill>
              <a:latin typeface="Times New Roman"/>
              <a:ea typeface="Times New Roman"/>
            </a:endParaRPr>
          </a:p>
          <a:p>
            <a:pPr marL="342900" lvl="0" indent="-342900" algn="just">
              <a:lnSpc>
                <a:spcPts val="1800"/>
              </a:lnSpc>
              <a:spcBef>
                <a:spcPts val="0"/>
              </a:spcBef>
              <a:spcAft>
                <a:spcPts val="1200"/>
              </a:spcAft>
              <a:buSzPts val="1300"/>
              <a:buFont typeface="Times New Roman"/>
              <a:buAutoNum type="arabicPeriod"/>
            </a:pPr>
            <a:r>
              <a:rPr lang="ar-SA" sz="2000" dirty="0" smtClean="0">
                <a:effectLst/>
                <a:latin typeface="Times New Roman"/>
                <a:ea typeface="Times New Roman"/>
                <a:cs typeface="+mn-cs"/>
              </a:rPr>
              <a:t>تحديد </a:t>
            </a:r>
            <a:r>
              <a:rPr lang="ar-SA" sz="2000" dirty="0" smtClean="0">
                <a:effectLst/>
                <a:latin typeface="Times New Roman"/>
                <a:ea typeface="Times New Roman"/>
                <a:cs typeface="+mn-cs"/>
              </a:rPr>
              <a:t>الموضوعات المطلوبة لتضمينها استمارة التعداد.</a:t>
            </a:r>
            <a:endParaRPr lang="en-US" sz="2000" dirty="0" smtClean="0">
              <a:effectLst/>
              <a:latin typeface="Times New Roman"/>
              <a:ea typeface="Times New Roman"/>
              <a:cs typeface="+mn-cs"/>
            </a:endParaRPr>
          </a:p>
          <a:p>
            <a:pPr marL="342900" lvl="0" indent="-342900" algn="just">
              <a:lnSpc>
                <a:spcPts val="1800"/>
              </a:lnSpc>
              <a:spcBef>
                <a:spcPts val="0"/>
              </a:spcBef>
              <a:spcAft>
                <a:spcPts val="1200"/>
              </a:spcAft>
              <a:buSzPts val="1300"/>
              <a:buFont typeface="Times New Roman"/>
              <a:buAutoNum type="arabicPeriod"/>
            </a:pPr>
            <a:r>
              <a:rPr lang="ar-SA" sz="2000" dirty="0" smtClean="0">
                <a:effectLst/>
                <a:latin typeface="Times New Roman"/>
                <a:ea typeface="Times New Roman"/>
                <a:cs typeface="+mn-cs"/>
              </a:rPr>
              <a:t>تحديد الحائزين الزراعيين الذين يشملهم العد.</a:t>
            </a:r>
            <a:endParaRPr lang="en-US" sz="2000" dirty="0" smtClean="0">
              <a:effectLst/>
              <a:latin typeface="Times New Roman"/>
              <a:ea typeface="Times New Roman"/>
              <a:cs typeface="+mn-cs"/>
            </a:endParaRPr>
          </a:p>
          <a:p>
            <a:pPr marL="342900" lvl="0" indent="-342900" algn="just">
              <a:lnSpc>
                <a:spcPts val="1800"/>
              </a:lnSpc>
              <a:spcBef>
                <a:spcPts val="0"/>
              </a:spcBef>
              <a:spcAft>
                <a:spcPts val="1200"/>
              </a:spcAft>
              <a:buSzPts val="1300"/>
              <a:buFont typeface="Times New Roman"/>
              <a:buAutoNum type="arabicPeriod"/>
            </a:pPr>
            <a:r>
              <a:rPr lang="ar-SA" sz="2000" dirty="0" smtClean="0">
                <a:effectLst/>
                <a:latin typeface="Times New Roman"/>
                <a:ea typeface="Times New Roman"/>
                <a:cs typeface="+mn-cs"/>
              </a:rPr>
              <a:t>وضع الخطط العامة المتعلقة بأنشطة التعداد ومتطلباتها.</a:t>
            </a:r>
            <a:endParaRPr lang="en-US" sz="2000" dirty="0" smtClean="0">
              <a:effectLst/>
              <a:latin typeface="Times New Roman"/>
              <a:ea typeface="Times New Roman"/>
              <a:cs typeface="+mn-cs"/>
            </a:endParaRPr>
          </a:p>
          <a:p>
            <a:pPr marL="342900" lvl="0" indent="-342900" algn="just">
              <a:lnSpc>
                <a:spcPts val="1800"/>
              </a:lnSpc>
              <a:spcBef>
                <a:spcPts val="0"/>
              </a:spcBef>
              <a:spcAft>
                <a:spcPts val="1200"/>
              </a:spcAft>
              <a:buSzPts val="1300"/>
              <a:buFont typeface="Times New Roman"/>
              <a:buAutoNum type="arabicPeriod"/>
            </a:pPr>
            <a:r>
              <a:rPr lang="ar-SA" sz="2000" dirty="0" smtClean="0">
                <a:effectLst/>
                <a:latin typeface="Times New Roman"/>
                <a:ea typeface="Times New Roman"/>
                <a:cs typeface="+mn-cs"/>
              </a:rPr>
              <a:t>تحديد إطار التعداد وشموله وأسلوب العد.</a:t>
            </a:r>
            <a:endParaRPr lang="en-US" sz="2000" dirty="0" smtClean="0">
              <a:effectLst/>
              <a:latin typeface="Times New Roman"/>
              <a:ea typeface="Times New Roman"/>
              <a:cs typeface="+mn-cs"/>
            </a:endParaRPr>
          </a:p>
          <a:p>
            <a:pPr marL="342900" lvl="0" indent="-342900" algn="just">
              <a:lnSpc>
                <a:spcPts val="1800"/>
              </a:lnSpc>
              <a:spcBef>
                <a:spcPts val="0"/>
              </a:spcBef>
              <a:spcAft>
                <a:spcPts val="1200"/>
              </a:spcAft>
              <a:buSzPts val="1300"/>
              <a:buFont typeface="Times New Roman"/>
              <a:buAutoNum type="arabicPeriod"/>
            </a:pPr>
            <a:r>
              <a:rPr lang="ar-SA" sz="2000" dirty="0" smtClean="0">
                <a:effectLst/>
                <a:latin typeface="Times New Roman"/>
                <a:ea typeface="Times New Roman"/>
                <a:cs typeface="+mn-cs"/>
              </a:rPr>
              <a:t>تحديد التعاريف والمفاهيم.</a:t>
            </a:r>
            <a:endParaRPr lang="en-US" sz="2000" dirty="0" smtClean="0">
              <a:effectLst/>
              <a:latin typeface="Times New Roman"/>
              <a:ea typeface="Times New Roman"/>
              <a:cs typeface="+mn-cs"/>
            </a:endParaRPr>
          </a:p>
          <a:p>
            <a:pPr marL="342900" lvl="0" indent="-342900" algn="just">
              <a:lnSpc>
                <a:spcPts val="1800"/>
              </a:lnSpc>
              <a:spcBef>
                <a:spcPts val="0"/>
              </a:spcBef>
              <a:spcAft>
                <a:spcPts val="1200"/>
              </a:spcAft>
              <a:buSzPts val="1300"/>
              <a:buFont typeface="Times New Roman"/>
              <a:buAutoNum type="arabicPeriod"/>
            </a:pPr>
            <a:r>
              <a:rPr lang="ar-SA" sz="2000" dirty="0" smtClean="0">
                <a:effectLst/>
                <a:latin typeface="Times New Roman"/>
                <a:ea typeface="Times New Roman"/>
                <a:cs typeface="+mn-cs"/>
              </a:rPr>
              <a:t>حصر احتياجات مستخدمي البيانات</a:t>
            </a:r>
            <a:endParaRPr lang="en-US" sz="2000" dirty="0" smtClean="0">
              <a:effectLst/>
              <a:latin typeface="Times New Roman"/>
              <a:ea typeface="Times New Roman"/>
              <a:cs typeface="+mn-cs"/>
            </a:endParaRPr>
          </a:p>
          <a:p>
            <a:pPr marL="342900" lvl="0" indent="-342900" algn="just">
              <a:lnSpc>
                <a:spcPts val="1800"/>
              </a:lnSpc>
              <a:spcBef>
                <a:spcPts val="0"/>
              </a:spcBef>
              <a:spcAft>
                <a:spcPts val="1200"/>
              </a:spcAft>
              <a:buSzPts val="1300"/>
              <a:buFont typeface="Times New Roman"/>
              <a:buAutoNum type="arabicPeriod"/>
            </a:pPr>
            <a:r>
              <a:rPr lang="ar-SA" sz="2000" dirty="0" smtClean="0">
                <a:effectLst/>
                <a:latin typeface="Times New Roman"/>
                <a:ea typeface="Times New Roman"/>
                <a:cs typeface="+mn-cs"/>
              </a:rPr>
              <a:t>تحديد الأعداد اللازمة من مختلف فئات العاملين وإعداد خطط التدريب.</a:t>
            </a:r>
            <a:endParaRPr lang="en-US" sz="2000" dirty="0" smtClean="0">
              <a:effectLst/>
              <a:latin typeface="Times New Roman"/>
              <a:ea typeface="Times New Roman"/>
              <a:cs typeface="+mn-cs"/>
            </a:endParaRPr>
          </a:p>
          <a:p>
            <a:pPr marL="342900" lvl="0" indent="-342900" algn="just">
              <a:lnSpc>
                <a:spcPts val="1800"/>
              </a:lnSpc>
              <a:spcBef>
                <a:spcPts val="0"/>
              </a:spcBef>
              <a:spcAft>
                <a:spcPts val="1200"/>
              </a:spcAft>
              <a:buSzPts val="1300"/>
              <a:buFont typeface="Times New Roman"/>
              <a:buAutoNum type="arabicPeriod"/>
            </a:pPr>
            <a:r>
              <a:rPr lang="ar-SA" sz="2000" dirty="0" smtClean="0">
                <a:effectLst/>
                <a:latin typeface="Times New Roman"/>
                <a:ea typeface="Times New Roman"/>
                <a:cs typeface="+mn-cs"/>
              </a:rPr>
              <a:t>إعداد كافة وثائق التعداد</a:t>
            </a:r>
            <a:endParaRPr lang="en-US" sz="2000" dirty="0" smtClean="0">
              <a:effectLst/>
              <a:latin typeface="Times New Roman"/>
              <a:ea typeface="Times New Roman"/>
              <a:cs typeface="+mn-cs"/>
            </a:endParaRPr>
          </a:p>
          <a:p>
            <a:pPr marL="342900" lvl="0" indent="-342900" algn="just">
              <a:lnSpc>
                <a:spcPts val="1800"/>
              </a:lnSpc>
              <a:spcBef>
                <a:spcPts val="0"/>
              </a:spcBef>
              <a:spcAft>
                <a:spcPts val="1200"/>
              </a:spcAft>
              <a:buSzPts val="1300"/>
              <a:buFont typeface="Times New Roman"/>
              <a:buAutoNum type="arabicPeriod"/>
            </a:pPr>
            <a:r>
              <a:rPr lang="ar-SA" sz="2000" dirty="0" smtClean="0">
                <a:effectLst/>
                <a:latin typeface="Times New Roman"/>
                <a:ea typeface="Times New Roman"/>
                <a:cs typeface="+mn-cs"/>
              </a:rPr>
              <a:t>أي مهام أخرى توكل إليها من قبل إدارة التعداد</a:t>
            </a:r>
            <a:endParaRPr lang="en-US" sz="2000" dirty="0" smtClean="0">
              <a:effectLst/>
              <a:latin typeface="Times New Roman"/>
              <a:ea typeface="Times New Roman"/>
              <a:cs typeface="+mn-cs"/>
            </a:endParaRPr>
          </a:p>
          <a:p>
            <a:pPr marL="342900" lvl="0" indent="-342900" algn="just">
              <a:lnSpc>
                <a:spcPts val="1800"/>
              </a:lnSpc>
              <a:spcBef>
                <a:spcPts val="0"/>
              </a:spcBef>
              <a:spcAft>
                <a:spcPts val="1200"/>
              </a:spcAft>
              <a:buSzPts val="1300"/>
              <a:buFont typeface="Times New Roman"/>
              <a:buAutoNum type="arabicPeriod"/>
            </a:pPr>
            <a:r>
              <a:rPr lang="ar-SA" sz="2000" dirty="0" smtClean="0">
                <a:effectLst/>
                <a:latin typeface="Times New Roman"/>
                <a:ea typeface="Times New Roman"/>
                <a:cs typeface="+mn-cs"/>
              </a:rPr>
              <a:t>يتم اجتماع اللجنة بدعوة من رئيسها كلما دعت الحاجة إلى ذلك.</a:t>
            </a:r>
            <a:endParaRPr lang="en-US" sz="2000" dirty="0">
              <a:effectLst/>
              <a:latin typeface="Times New Roman"/>
              <a:ea typeface="Times New Roman"/>
              <a:cs typeface="+mn-cs"/>
            </a:endParaRPr>
          </a:p>
        </p:txBody>
      </p:sp>
    </p:spTree>
    <p:extLst>
      <p:ext uri="{BB962C8B-B14F-4D97-AF65-F5344CB8AC3E}">
        <p14:creationId xmlns:p14="http://schemas.microsoft.com/office/powerpoint/2010/main" val="1441559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Date Placeholder 2"/>
          <p:cNvSpPr>
            <a:spLocks noGrp="1"/>
          </p:cNvSpPr>
          <p:nvPr>
            <p:ph type="dt" sz="half" idx="10"/>
          </p:nvPr>
        </p:nvSpPr>
        <p:spPr/>
        <p:txBody>
          <a:bodyPr/>
          <a:lstStyle/>
          <a:p>
            <a:pPr>
              <a:defRPr/>
            </a:pPr>
            <a:fld id="{D0D26897-A236-4E74-84B1-FD9CDC288F4A}" type="datetime3">
              <a:rPr lang="en-US" smtClean="0"/>
              <a:pPr>
                <a:defRPr/>
              </a:pPr>
              <a:t>12 February 2015</a:t>
            </a:fld>
            <a:endParaRPr lang="en-US"/>
          </a:p>
        </p:txBody>
      </p:sp>
      <p:sp>
        <p:nvSpPr>
          <p:cNvPr id="4" name="Footer Placeholder 3"/>
          <p:cNvSpPr>
            <a:spLocks noGrp="1"/>
          </p:cNvSpPr>
          <p:nvPr>
            <p:ph type="ftr" sz="quarter" idx="11"/>
          </p:nvPr>
        </p:nvSpPr>
        <p:spPr/>
        <p:txBody>
          <a:bodyPr/>
          <a:lstStyle/>
          <a:p>
            <a:pPr>
              <a:defRPr/>
            </a:pPr>
            <a:r>
              <a:rPr lang="ar-SA" smtClean="0"/>
              <a:t>دائرة الإحصاءات العامة</a:t>
            </a:r>
            <a:endParaRPr lang="en-US"/>
          </a:p>
        </p:txBody>
      </p:sp>
      <p:sp>
        <p:nvSpPr>
          <p:cNvPr id="5" name="Slide Number Placeholder 4"/>
          <p:cNvSpPr>
            <a:spLocks noGrp="1"/>
          </p:cNvSpPr>
          <p:nvPr>
            <p:ph type="sldNum" sz="quarter" idx="12"/>
          </p:nvPr>
        </p:nvSpPr>
        <p:spPr/>
        <p:txBody>
          <a:bodyPr/>
          <a:lstStyle/>
          <a:p>
            <a:pPr>
              <a:defRPr/>
            </a:pPr>
            <a:fld id="{9509D49C-6C11-4F2B-A978-C7DFCC87B09D}" type="slidenum">
              <a:rPr lang="en-US" smtClean="0"/>
              <a:pPr>
                <a:defRPr/>
              </a:pPr>
              <a:t>26</a:t>
            </a:fld>
            <a:endParaRPr lang="en-US"/>
          </a:p>
        </p:txBody>
      </p:sp>
      <p:sp>
        <p:nvSpPr>
          <p:cNvPr id="6" name="Rectangle 5"/>
          <p:cNvSpPr/>
          <p:nvPr/>
        </p:nvSpPr>
        <p:spPr>
          <a:xfrm>
            <a:off x="2438400" y="3267418"/>
            <a:ext cx="4419599" cy="323165"/>
          </a:xfrm>
          <a:prstGeom prst="rect">
            <a:avLst/>
          </a:prstGeom>
        </p:spPr>
        <p:txBody>
          <a:bodyPr wrap="square">
            <a:spAutoFit/>
          </a:bodyPr>
          <a:lstStyle/>
          <a:p>
            <a:pPr marL="342265" lvl="0" indent="-342265" algn="ctr">
              <a:lnSpc>
                <a:spcPts val="1800"/>
              </a:lnSpc>
              <a:spcBef>
                <a:spcPts val="0"/>
              </a:spcBef>
              <a:spcAft>
                <a:spcPts val="1200"/>
              </a:spcAft>
            </a:pPr>
            <a:r>
              <a:rPr lang="ar-SA" sz="2000" b="1" dirty="0">
                <a:solidFill>
                  <a:prstClr val="black"/>
                </a:solidFill>
                <a:latin typeface="Times New Roman"/>
                <a:ea typeface="Times New Roman"/>
              </a:rPr>
              <a:t> </a:t>
            </a:r>
            <a:r>
              <a:rPr lang="ar-SA" sz="2000" b="1" dirty="0">
                <a:solidFill>
                  <a:prstClr val="black"/>
                </a:solidFill>
                <a:latin typeface="Times New Roman"/>
                <a:ea typeface="Times New Roman"/>
                <a:cs typeface="Arial"/>
              </a:rPr>
              <a:t>الهيكل الوظيفي للتعداد</a:t>
            </a:r>
            <a:endParaRPr lang="ar-JO" sz="2000" b="1" dirty="0">
              <a:solidFill>
                <a:prstClr val="black"/>
              </a:solidFill>
              <a:latin typeface="Times New Roman"/>
              <a:ea typeface="Times New Roman"/>
              <a:cs typeface="Arial"/>
            </a:endParaRPr>
          </a:p>
        </p:txBody>
      </p:sp>
    </p:spTree>
    <p:extLst>
      <p:ext uri="{BB962C8B-B14F-4D97-AF65-F5344CB8AC3E}">
        <p14:creationId xmlns:p14="http://schemas.microsoft.com/office/powerpoint/2010/main" val="2781856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ar-JO"/>
          </a:p>
        </p:txBody>
      </p:sp>
      <p:sp>
        <p:nvSpPr>
          <p:cNvPr id="4" name="Date Placeholder 3"/>
          <p:cNvSpPr>
            <a:spLocks noGrp="1"/>
          </p:cNvSpPr>
          <p:nvPr>
            <p:ph type="dt" sz="half" idx="10"/>
          </p:nvPr>
        </p:nvSpPr>
        <p:spPr/>
        <p:txBody>
          <a:bodyPr/>
          <a:lstStyle/>
          <a:p>
            <a:pPr>
              <a:defRPr/>
            </a:pPr>
            <a:fld id="{0AA901AE-8D76-40B6-9C45-7D3ADBFDA61E}" type="datetime3">
              <a:rPr lang="en-US" smtClean="0"/>
              <a:pPr>
                <a:defRPr/>
              </a:pPr>
              <a:t>12 February 2015</a:t>
            </a:fld>
            <a:endParaRPr lang="en-US"/>
          </a:p>
        </p:txBody>
      </p:sp>
      <p:sp>
        <p:nvSpPr>
          <p:cNvPr id="5" name="Footer Placeholder 4"/>
          <p:cNvSpPr>
            <a:spLocks noGrp="1"/>
          </p:cNvSpPr>
          <p:nvPr>
            <p:ph type="ftr" sz="quarter" idx="11"/>
          </p:nvPr>
        </p:nvSpPr>
        <p:spPr/>
        <p:txBody>
          <a:bodyPr/>
          <a:lstStyle/>
          <a:p>
            <a:pPr>
              <a:defRPr/>
            </a:pPr>
            <a:r>
              <a:rPr lang="ar-SA" smtClean="0"/>
              <a:t>دائرة الإحصاءات العامة</a:t>
            </a:r>
            <a:endParaRPr lang="en-US"/>
          </a:p>
        </p:txBody>
      </p:sp>
      <p:sp>
        <p:nvSpPr>
          <p:cNvPr id="6" name="Slide Number Placeholder 5"/>
          <p:cNvSpPr>
            <a:spLocks noGrp="1"/>
          </p:cNvSpPr>
          <p:nvPr>
            <p:ph type="sldNum" sz="quarter" idx="12"/>
          </p:nvPr>
        </p:nvSpPr>
        <p:spPr/>
        <p:txBody>
          <a:bodyPr/>
          <a:lstStyle/>
          <a:p>
            <a:pPr>
              <a:defRPr/>
            </a:pPr>
            <a:fld id="{D5A0FA9D-F6BC-4ADD-AE4F-54C2BB3FD685}" type="slidenum">
              <a:rPr lang="en-US" smtClean="0"/>
              <a:pPr>
                <a:defRPr/>
              </a:pPr>
              <a:t>27</a:t>
            </a:fld>
            <a:endParaRPr lang="en-US"/>
          </a:p>
        </p:txBody>
      </p:sp>
      <p:sp>
        <p:nvSpPr>
          <p:cNvPr id="8" name="Rectangle 7"/>
          <p:cNvSpPr/>
          <p:nvPr/>
        </p:nvSpPr>
        <p:spPr>
          <a:xfrm>
            <a:off x="152400" y="1908772"/>
            <a:ext cx="8763000" cy="3400931"/>
          </a:xfrm>
          <a:prstGeom prst="rect">
            <a:avLst/>
          </a:prstGeom>
        </p:spPr>
        <p:txBody>
          <a:bodyPr wrap="square">
            <a:spAutoFit/>
          </a:bodyPr>
          <a:lstStyle/>
          <a:p>
            <a:pPr marL="342265" indent="-342265" algn="just">
              <a:lnSpc>
                <a:spcPts val="1800"/>
              </a:lnSpc>
              <a:spcBef>
                <a:spcPts val="0"/>
              </a:spcBef>
              <a:spcAft>
                <a:spcPts val="1200"/>
              </a:spcAft>
            </a:pPr>
            <a:r>
              <a:rPr lang="ar-SA" sz="2000" b="1" dirty="0" smtClean="0">
                <a:effectLst/>
                <a:latin typeface="Times New Roman"/>
                <a:ea typeface="Times New Roman"/>
                <a:cs typeface="Arial"/>
              </a:rPr>
              <a:t>المدير </a:t>
            </a:r>
            <a:r>
              <a:rPr lang="ar-SA" sz="2000" b="1" dirty="0" smtClean="0">
                <a:effectLst/>
                <a:latin typeface="Times New Roman"/>
                <a:ea typeface="Times New Roman"/>
                <a:cs typeface="Arial"/>
              </a:rPr>
              <a:t>الوطني للتعداد</a:t>
            </a:r>
            <a:endParaRPr lang="en-US" sz="2000" dirty="0" smtClean="0">
              <a:effectLst/>
              <a:latin typeface="Times New Roman"/>
              <a:ea typeface="Times New Roman"/>
            </a:endParaRPr>
          </a:p>
          <a:p>
            <a:pPr marL="342900" lvl="0" indent="-342900" algn="just">
              <a:lnSpc>
                <a:spcPts val="1800"/>
              </a:lnSpc>
              <a:spcBef>
                <a:spcPts val="0"/>
              </a:spcBef>
              <a:spcAft>
                <a:spcPts val="1200"/>
              </a:spcAft>
              <a:buSzPts val="1300"/>
              <a:buFont typeface="Times New Roman"/>
              <a:buAutoNum type="arabicPeriod"/>
            </a:pPr>
            <a:r>
              <a:rPr lang="ar-JO" sz="2000" dirty="0" smtClean="0">
                <a:effectLst/>
                <a:latin typeface="Times New Roman"/>
                <a:ea typeface="Times New Roman"/>
                <a:cs typeface="Arial"/>
              </a:rPr>
              <a:t>الإشراف </a:t>
            </a:r>
            <a:r>
              <a:rPr lang="ar-JO" sz="2000" dirty="0" smtClean="0">
                <a:effectLst/>
                <a:latin typeface="Times New Roman"/>
                <a:ea typeface="Times New Roman"/>
                <a:cs typeface="Arial"/>
              </a:rPr>
              <a:t>العام على سير العمل في التعداد .</a:t>
            </a:r>
            <a:endParaRPr lang="en-US" sz="2000" dirty="0" smtClean="0">
              <a:effectLst/>
              <a:latin typeface="Times New Roman"/>
              <a:ea typeface="Times New Roman"/>
            </a:endParaRPr>
          </a:p>
          <a:p>
            <a:pPr marL="342900" lvl="0" indent="-342900" algn="just">
              <a:lnSpc>
                <a:spcPts val="1800"/>
              </a:lnSpc>
              <a:spcBef>
                <a:spcPts val="0"/>
              </a:spcBef>
              <a:spcAft>
                <a:spcPts val="1200"/>
              </a:spcAft>
              <a:buSzPts val="1300"/>
              <a:buFont typeface="Times New Roman"/>
              <a:buAutoNum type="arabicPeriod"/>
            </a:pPr>
            <a:r>
              <a:rPr lang="ar-JO" sz="2000" dirty="0" smtClean="0">
                <a:effectLst/>
                <a:latin typeface="Times New Roman"/>
                <a:ea typeface="Times New Roman"/>
                <a:cs typeface="Arial"/>
              </a:rPr>
              <a:t>تعيين المدير التنفيذي للتعداد.</a:t>
            </a:r>
            <a:endParaRPr lang="en-US" sz="2000" dirty="0" smtClean="0">
              <a:effectLst/>
              <a:latin typeface="Times New Roman"/>
              <a:ea typeface="Times New Roman"/>
            </a:endParaRPr>
          </a:p>
          <a:p>
            <a:pPr marL="342900" lvl="0" indent="-342900" algn="just">
              <a:lnSpc>
                <a:spcPts val="1800"/>
              </a:lnSpc>
              <a:spcBef>
                <a:spcPts val="0"/>
              </a:spcBef>
              <a:spcAft>
                <a:spcPts val="1200"/>
              </a:spcAft>
              <a:buSzPts val="1300"/>
              <a:buFont typeface="Times New Roman"/>
              <a:buAutoNum type="arabicPeriod"/>
            </a:pPr>
            <a:r>
              <a:rPr lang="ar-JO" sz="2000" dirty="0" smtClean="0">
                <a:effectLst/>
                <a:latin typeface="Times New Roman"/>
                <a:ea typeface="Times New Roman"/>
                <a:cs typeface="Arial"/>
              </a:rPr>
              <a:t>إقرار الهيكل التنظيمي للتعداد.</a:t>
            </a:r>
            <a:endParaRPr lang="en-US" sz="2000" dirty="0" smtClean="0">
              <a:effectLst/>
              <a:latin typeface="Times New Roman"/>
              <a:ea typeface="Times New Roman"/>
            </a:endParaRPr>
          </a:p>
          <a:p>
            <a:pPr marL="342900" lvl="0" indent="-342900" algn="just">
              <a:lnSpc>
                <a:spcPts val="1800"/>
              </a:lnSpc>
              <a:spcBef>
                <a:spcPts val="0"/>
              </a:spcBef>
              <a:spcAft>
                <a:spcPts val="1200"/>
              </a:spcAft>
              <a:buSzPts val="1300"/>
              <a:buFont typeface="Times New Roman"/>
              <a:buAutoNum type="arabicPeriod"/>
            </a:pPr>
            <a:r>
              <a:rPr lang="ar-JO" sz="2000" dirty="0" smtClean="0">
                <a:effectLst/>
                <a:latin typeface="Times New Roman"/>
                <a:ea typeface="Times New Roman"/>
                <a:cs typeface="Arial"/>
              </a:rPr>
              <a:t>رفع الخطة العامة للتعداد واستمارات التعداد وجداول المخرجات إلى اللجنة </a:t>
            </a:r>
            <a:r>
              <a:rPr lang="ar-JO" sz="2000" dirty="0" smtClean="0">
                <a:effectLst/>
                <a:latin typeface="Times New Roman"/>
                <a:ea typeface="Times New Roman"/>
                <a:cs typeface="Arial"/>
              </a:rPr>
              <a:t>العليا لإقرارها</a:t>
            </a:r>
            <a:r>
              <a:rPr lang="ar-JO" sz="2000" dirty="0" smtClean="0">
                <a:effectLst/>
                <a:latin typeface="Times New Roman"/>
                <a:ea typeface="Times New Roman"/>
                <a:cs typeface="Arial"/>
              </a:rPr>
              <a:t>.</a:t>
            </a:r>
            <a:endParaRPr lang="en-US" sz="2000" dirty="0" smtClean="0">
              <a:effectLst/>
              <a:latin typeface="Times New Roman"/>
              <a:ea typeface="Times New Roman"/>
            </a:endParaRPr>
          </a:p>
          <a:p>
            <a:pPr marL="342900" lvl="0" indent="-342900" algn="just">
              <a:lnSpc>
                <a:spcPts val="1800"/>
              </a:lnSpc>
              <a:spcBef>
                <a:spcPts val="0"/>
              </a:spcBef>
              <a:spcAft>
                <a:spcPts val="1200"/>
              </a:spcAft>
              <a:buSzPts val="1300"/>
              <a:buFont typeface="Times New Roman"/>
              <a:buAutoNum type="arabicPeriod"/>
            </a:pPr>
            <a:r>
              <a:rPr lang="ar-JO" sz="2000" dirty="0" smtClean="0">
                <a:effectLst/>
                <a:latin typeface="Times New Roman"/>
                <a:ea typeface="Times New Roman"/>
                <a:cs typeface="Arial"/>
              </a:rPr>
              <a:t>رفع تقارير دورية حول سير العمل إلى اللجنة </a:t>
            </a:r>
            <a:r>
              <a:rPr lang="ar-JO" sz="2000" dirty="0" smtClean="0">
                <a:effectLst/>
                <a:latin typeface="Times New Roman"/>
                <a:ea typeface="Times New Roman"/>
                <a:cs typeface="Arial"/>
              </a:rPr>
              <a:t>العليا</a:t>
            </a:r>
            <a:r>
              <a:rPr lang="ar-JO" sz="2000" dirty="0" smtClean="0">
                <a:effectLst/>
                <a:latin typeface="Times New Roman"/>
                <a:ea typeface="Times New Roman"/>
                <a:cs typeface="Arial"/>
              </a:rPr>
              <a:t>.</a:t>
            </a:r>
            <a:endParaRPr lang="en-US" sz="2000" dirty="0" smtClean="0">
              <a:effectLst/>
              <a:latin typeface="Times New Roman"/>
              <a:ea typeface="Times New Roman"/>
            </a:endParaRPr>
          </a:p>
          <a:p>
            <a:pPr marL="342900" lvl="0" indent="-342900" algn="just">
              <a:lnSpc>
                <a:spcPts val="1800"/>
              </a:lnSpc>
              <a:spcBef>
                <a:spcPts val="0"/>
              </a:spcBef>
              <a:spcAft>
                <a:spcPts val="1200"/>
              </a:spcAft>
              <a:buSzPts val="1300"/>
              <a:buFont typeface="Times New Roman"/>
              <a:buAutoNum type="arabicPeriod"/>
            </a:pPr>
            <a:r>
              <a:rPr lang="ar-JO" sz="2000" dirty="0" smtClean="0">
                <a:effectLst/>
                <a:latin typeface="Times New Roman"/>
                <a:ea typeface="Times New Roman"/>
                <a:cs typeface="Arial"/>
              </a:rPr>
              <a:t>اعتماد أسس لجنة تنسيب الإنفاق والمتعلقة بمستويات الأجور والمكافآت للعاملين في مشروع التعداد.</a:t>
            </a:r>
            <a:endParaRPr lang="en-US" sz="2000" dirty="0" smtClean="0">
              <a:effectLst/>
              <a:latin typeface="Times New Roman"/>
              <a:ea typeface="Times New Roman"/>
            </a:endParaRPr>
          </a:p>
          <a:p>
            <a:pPr marL="342900" lvl="0" indent="-342900" algn="just">
              <a:lnSpc>
                <a:spcPts val="1800"/>
              </a:lnSpc>
              <a:spcBef>
                <a:spcPts val="0"/>
              </a:spcBef>
              <a:spcAft>
                <a:spcPts val="1200"/>
              </a:spcAft>
              <a:buSzPts val="1300"/>
              <a:buFont typeface="Times New Roman"/>
              <a:buAutoNum type="arabicPeriod"/>
            </a:pPr>
            <a:r>
              <a:rPr lang="ar-JO" sz="2000" dirty="0" smtClean="0">
                <a:effectLst/>
                <a:latin typeface="Times New Roman"/>
                <a:ea typeface="Times New Roman"/>
                <a:cs typeface="Arial"/>
              </a:rPr>
              <a:t>التوجيه بتعيين أعضاء لجان التعداد وإقرار تنسيبات المدير التنفيذي للتعداد الخاصة بالكوادر البشرية.</a:t>
            </a:r>
            <a:endParaRPr lang="en-US" sz="2000" dirty="0" smtClean="0">
              <a:effectLst/>
              <a:latin typeface="Times New Roman"/>
              <a:ea typeface="Times New Roman"/>
            </a:endParaRPr>
          </a:p>
          <a:p>
            <a:pPr marL="342900" lvl="0" indent="-342900" algn="just">
              <a:lnSpc>
                <a:spcPts val="1800"/>
              </a:lnSpc>
              <a:spcBef>
                <a:spcPts val="0"/>
              </a:spcBef>
              <a:spcAft>
                <a:spcPts val="1200"/>
              </a:spcAft>
              <a:buSzPts val="1300"/>
              <a:buFont typeface="Times New Roman"/>
              <a:buAutoNum type="arabicPeriod"/>
            </a:pPr>
            <a:r>
              <a:rPr lang="ar-SA" sz="2000" dirty="0" smtClean="0">
                <a:effectLst/>
                <a:latin typeface="Times New Roman"/>
                <a:ea typeface="Times New Roman"/>
                <a:cs typeface="Arial"/>
              </a:rPr>
              <a:t>الإشراف على عمل اللجان التنسيقية في المحافظات.</a:t>
            </a:r>
            <a:endParaRPr lang="en-US" sz="2000" dirty="0">
              <a:effectLst/>
              <a:latin typeface="Times New Roman"/>
              <a:ea typeface="Times New Roman"/>
            </a:endParaRPr>
          </a:p>
        </p:txBody>
      </p:sp>
    </p:spTree>
    <p:extLst>
      <p:ext uri="{BB962C8B-B14F-4D97-AF65-F5344CB8AC3E}">
        <p14:creationId xmlns:p14="http://schemas.microsoft.com/office/powerpoint/2010/main" val="3180055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ar-JO"/>
          </a:p>
        </p:txBody>
      </p:sp>
      <p:sp>
        <p:nvSpPr>
          <p:cNvPr id="4" name="Date Placeholder 3"/>
          <p:cNvSpPr>
            <a:spLocks noGrp="1"/>
          </p:cNvSpPr>
          <p:nvPr>
            <p:ph type="dt" sz="half" idx="10"/>
          </p:nvPr>
        </p:nvSpPr>
        <p:spPr/>
        <p:txBody>
          <a:bodyPr/>
          <a:lstStyle/>
          <a:p>
            <a:pPr>
              <a:defRPr/>
            </a:pPr>
            <a:fld id="{0AA901AE-8D76-40B6-9C45-7D3ADBFDA61E}" type="datetime3">
              <a:rPr lang="en-US" smtClean="0"/>
              <a:pPr>
                <a:defRPr/>
              </a:pPr>
              <a:t>12 February 2015</a:t>
            </a:fld>
            <a:endParaRPr lang="en-US"/>
          </a:p>
        </p:txBody>
      </p:sp>
      <p:sp>
        <p:nvSpPr>
          <p:cNvPr id="5" name="Footer Placeholder 4"/>
          <p:cNvSpPr>
            <a:spLocks noGrp="1"/>
          </p:cNvSpPr>
          <p:nvPr>
            <p:ph type="ftr" sz="quarter" idx="11"/>
          </p:nvPr>
        </p:nvSpPr>
        <p:spPr/>
        <p:txBody>
          <a:bodyPr/>
          <a:lstStyle/>
          <a:p>
            <a:pPr>
              <a:defRPr/>
            </a:pPr>
            <a:r>
              <a:rPr lang="ar-SA" smtClean="0"/>
              <a:t>دائرة الإحصاءات العامة</a:t>
            </a:r>
            <a:endParaRPr lang="en-US"/>
          </a:p>
        </p:txBody>
      </p:sp>
      <p:sp>
        <p:nvSpPr>
          <p:cNvPr id="6" name="Slide Number Placeholder 5"/>
          <p:cNvSpPr>
            <a:spLocks noGrp="1"/>
          </p:cNvSpPr>
          <p:nvPr>
            <p:ph type="sldNum" sz="quarter" idx="12"/>
          </p:nvPr>
        </p:nvSpPr>
        <p:spPr/>
        <p:txBody>
          <a:bodyPr/>
          <a:lstStyle/>
          <a:p>
            <a:pPr>
              <a:defRPr/>
            </a:pPr>
            <a:fld id="{D5A0FA9D-F6BC-4ADD-AE4F-54C2BB3FD685}" type="slidenum">
              <a:rPr lang="en-US" smtClean="0"/>
              <a:pPr>
                <a:defRPr/>
              </a:pPr>
              <a:t>28</a:t>
            </a:fld>
            <a:endParaRPr lang="en-US"/>
          </a:p>
        </p:txBody>
      </p:sp>
      <p:sp>
        <p:nvSpPr>
          <p:cNvPr id="8" name="Rectangle 7"/>
          <p:cNvSpPr/>
          <p:nvPr/>
        </p:nvSpPr>
        <p:spPr>
          <a:xfrm>
            <a:off x="76200" y="1676400"/>
            <a:ext cx="8763000" cy="3785652"/>
          </a:xfrm>
          <a:prstGeom prst="rect">
            <a:avLst/>
          </a:prstGeom>
        </p:spPr>
        <p:txBody>
          <a:bodyPr wrap="square">
            <a:spAutoFit/>
          </a:bodyPr>
          <a:lstStyle/>
          <a:p>
            <a:pPr marL="432435" indent="-342265" algn="just">
              <a:lnSpc>
                <a:spcPts val="1800"/>
              </a:lnSpc>
              <a:spcBef>
                <a:spcPts val="0"/>
              </a:spcBef>
              <a:spcAft>
                <a:spcPts val="1200"/>
              </a:spcAft>
            </a:pPr>
            <a:r>
              <a:rPr lang="ar-SA" sz="2000" b="1" dirty="0" smtClean="0">
                <a:effectLst/>
                <a:latin typeface="Times New Roman"/>
                <a:ea typeface="Times New Roman"/>
                <a:cs typeface="Arial"/>
              </a:rPr>
              <a:t>المدير التنفيذي للتعداد</a:t>
            </a:r>
            <a:endParaRPr lang="en-US" sz="2000" dirty="0" smtClean="0">
              <a:effectLst/>
              <a:latin typeface="Times New Roman"/>
              <a:ea typeface="Times New Roman"/>
            </a:endParaRPr>
          </a:p>
          <a:p>
            <a:pPr marL="342900" lvl="0" indent="-342900" algn="just">
              <a:lnSpc>
                <a:spcPts val="1800"/>
              </a:lnSpc>
              <a:spcBef>
                <a:spcPts val="0"/>
              </a:spcBef>
              <a:spcAft>
                <a:spcPts val="1200"/>
              </a:spcAft>
              <a:buSzPts val="1300"/>
              <a:buFont typeface="Times New Roman"/>
              <a:buAutoNum type="arabicPeriod"/>
            </a:pPr>
            <a:r>
              <a:rPr lang="ar-SA" sz="2000" dirty="0" smtClean="0">
                <a:effectLst/>
                <a:latin typeface="Times New Roman"/>
                <a:ea typeface="Times New Roman"/>
                <a:cs typeface="Arial"/>
              </a:rPr>
              <a:t>تحضير </a:t>
            </a:r>
            <a:r>
              <a:rPr lang="ar-SA" sz="2000" dirty="0" smtClean="0">
                <a:effectLst/>
                <a:latin typeface="Times New Roman"/>
                <a:ea typeface="Times New Roman"/>
                <a:cs typeface="Arial"/>
              </a:rPr>
              <a:t>الهيكل التنظيمي للتعداد، وخطط تنفيذه.</a:t>
            </a:r>
            <a:endParaRPr lang="en-US" sz="2000" dirty="0" smtClean="0">
              <a:effectLst/>
              <a:latin typeface="Times New Roman"/>
              <a:ea typeface="Times New Roman"/>
            </a:endParaRPr>
          </a:p>
          <a:p>
            <a:pPr marL="342900" lvl="0" indent="-342900" algn="just">
              <a:lnSpc>
                <a:spcPts val="1800"/>
              </a:lnSpc>
              <a:spcBef>
                <a:spcPts val="0"/>
              </a:spcBef>
              <a:spcAft>
                <a:spcPts val="1200"/>
              </a:spcAft>
              <a:buSzPts val="1300"/>
              <a:buFont typeface="Times New Roman"/>
              <a:buAutoNum type="arabicPeriod"/>
            </a:pPr>
            <a:r>
              <a:rPr lang="ar-SA" sz="2000" dirty="0" smtClean="0">
                <a:effectLst/>
                <a:latin typeface="Times New Roman"/>
                <a:ea typeface="Times New Roman"/>
                <a:cs typeface="Arial"/>
              </a:rPr>
              <a:t>التنسيب بتسمية أعضاء اللجنة التحضيرية والفنية والإعلامية.</a:t>
            </a:r>
            <a:endParaRPr lang="en-US" sz="2000" dirty="0" smtClean="0">
              <a:effectLst/>
              <a:latin typeface="Times New Roman"/>
              <a:ea typeface="Times New Roman"/>
            </a:endParaRPr>
          </a:p>
          <a:p>
            <a:pPr marL="342900" lvl="0" indent="-342900" algn="just">
              <a:lnSpc>
                <a:spcPts val="1800"/>
              </a:lnSpc>
              <a:spcBef>
                <a:spcPts val="0"/>
              </a:spcBef>
              <a:spcAft>
                <a:spcPts val="1200"/>
              </a:spcAft>
              <a:buSzPts val="1300"/>
              <a:buFont typeface="Times New Roman"/>
              <a:buAutoNum type="arabicPeriod"/>
            </a:pPr>
            <a:r>
              <a:rPr lang="ar-SA" sz="2000" dirty="0" smtClean="0">
                <a:effectLst/>
                <a:latin typeface="Times New Roman"/>
                <a:ea typeface="Times New Roman"/>
                <a:cs typeface="Arial"/>
              </a:rPr>
              <a:t>التنسيب بتعيين المساعدين وتحديد مهامهم.</a:t>
            </a:r>
            <a:endParaRPr lang="en-US" sz="2000" dirty="0" smtClean="0">
              <a:effectLst/>
              <a:latin typeface="Times New Roman"/>
              <a:ea typeface="Times New Roman"/>
            </a:endParaRPr>
          </a:p>
          <a:p>
            <a:pPr marL="342900" lvl="0" indent="-342900" algn="just">
              <a:lnSpc>
                <a:spcPts val="1800"/>
              </a:lnSpc>
              <a:spcBef>
                <a:spcPts val="0"/>
              </a:spcBef>
              <a:spcAft>
                <a:spcPts val="1200"/>
              </a:spcAft>
              <a:buSzPts val="1300"/>
              <a:buFont typeface="Times New Roman"/>
              <a:buAutoNum type="arabicPeriod"/>
            </a:pPr>
            <a:r>
              <a:rPr lang="ar-SA" sz="2000" dirty="0" smtClean="0">
                <a:effectLst/>
                <a:latin typeface="Times New Roman"/>
                <a:ea typeface="Times New Roman"/>
                <a:cs typeface="Arial"/>
              </a:rPr>
              <a:t>المساهمة في تصميم الاستمارات وإعداد كافة وثائق التعداد ومخرجاته.</a:t>
            </a:r>
            <a:endParaRPr lang="en-US" sz="2000" dirty="0" smtClean="0">
              <a:effectLst/>
              <a:latin typeface="Times New Roman"/>
              <a:ea typeface="Times New Roman"/>
            </a:endParaRPr>
          </a:p>
          <a:p>
            <a:pPr marL="342900" lvl="0" indent="-342900" algn="just">
              <a:lnSpc>
                <a:spcPts val="1800"/>
              </a:lnSpc>
              <a:spcBef>
                <a:spcPts val="0"/>
              </a:spcBef>
              <a:spcAft>
                <a:spcPts val="1200"/>
              </a:spcAft>
              <a:buSzPts val="1300"/>
              <a:buFont typeface="Times New Roman"/>
              <a:buAutoNum type="arabicPeriod"/>
            </a:pPr>
            <a:r>
              <a:rPr lang="ar-SA" sz="2000" dirty="0" smtClean="0">
                <a:effectLst/>
                <a:latin typeface="Times New Roman"/>
                <a:ea typeface="Times New Roman"/>
                <a:cs typeface="Arial"/>
              </a:rPr>
              <a:t>المساهمة في الحملة الإعلامية.</a:t>
            </a:r>
            <a:endParaRPr lang="en-US" sz="2000" dirty="0" smtClean="0">
              <a:effectLst/>
              <a:latin typeface="Times New Roman"/>
              <a:ea typeface="Times New Roman"/>
            </a:endParaRPr>
          </a:p>
          <a:p>
            <a:pPr marL="342900" lvl="0" indent="-342900" algn="just">
              <a:lnSpc>
                <a:spcPts val="1800"/>
              </a:lnSpc>
              <a:spcBef>
                <a:spcPts val="0"/>
              </a:spcBef>
              <a:spcAft>
                <a:spcPts val="1200"/>
              </a:spcAft>
              <a:buSzPts val="1300"/>
              <a:buFont typeface="Times New Roman"/>
              <a:buAutoNum type="arabicPeriod"/>
            </a:pPr>
            <a:r>
              <a:rPr lang="ar-SA" sz="2000" dirty="0" smtClean="0">
                <a:effectLst/>
                <a:latin typeface="Times New Roman"/>
                <a:ea typeface="Times New Roman"/>
                <a:cs typeface="Arial"/>
              </a:rPr>
              <a:t>التنسيب بتعيين العاملين الميدانيين والمساهمة في برامج </a:t>
            </a:r>
            <a:r>
              <a:rPr lang="ar-JO" sz="2000" dirty="0" smtClean="0">
                <a:effectLst/>
                <a:latin typeface="Times New Roman"/>
                <a:ea typeface="Times New Roman"/>
                <a:cs typeface="Arial"/>
              </a:rPr>
              <a:t>التدريب</a:t>
            </a:r>
            <a:r>
              <a:rPr lang="ar-SA" sz="2000" dirty="0" smtClean="0">
                <a:effectLst/>
                <a:latin typeface="Times New Roman"/>
                <a:ea typeface="Times New Roman"/>
                <a:cs typeface="Arial"/>
              </a:rPr>
              <a:t>.</a:t>
            </a:r>
            <a:endParaRPr lang="en-US" sz="2000" dirty="0" smtClean="0">
              <a:effectLst/>
              <a:latin typeface="Times New Roman"/>
              <a:ea typeface="Times New Roman"/>
            </a:endParaRPr>
          </a:p>
          <a:p>
            <a:pPr marL="342900" lvl="0" indent="-342900" algn="just">
              <a:lnSpc>
                <a:spcPts val="1800"/>
              </a:lnSpc>
              <a:spcBef>
                <a:spcPts val="0"/>
              </a:spcBef>
              <a:spcAft>
                <a:spcPts val="1200"/>
              </a:spcAft>
              <a:buSzPts val="1300"/>
              <a:buFont typeface="Times New Roman"/>
              <a:buAutoNum type="arabicPeriod"/>
            </a:pPr>
            <a:r>
              <a:rPr lang="ar-SA" sz="2000" dirty="0" smtClean="0">
                <a:effectLst/>
                <a:latin typeface="Times New Roman"/>
                <a:ea typeface="Times New Roman"/>
                <a:cs typeface="Arial"/>
              </a:rPr>
              <a:t>الإشراف التام على الأعمال الميدانية.</a:t>
            </a:r>
            <a:endParaRPr lang="en-US" sz="2000" dirty="0" smtClean="0">
              <a:effectLst/>
              <a:latin typeface="Times New Roman"/>
              <a:ea typeface="Times New Roman"/>
            </a:endParaRPr>
          </a:p>
          <a:p>
            <a:pPr marL="342900" lvl="0" indent="-342900" algn="just">
              <a:lnSpc>
                <a:spcPts val="1800"/>
              </a:lnSpc>
              <a:spcBef>
                <a:spcPts val="0"/>
              </a:spcBef>
              <a:spcAft>
                <a:spcPts val="1200"/>
              </a:spcAft>
              <a:buSzPts val="1300"/>
              <a:buFont typeface="Times New Roman"/>
              <a:buAutoNum type="arabicPeriod"/>
            </a:pPr>
            <a:r>
              <a:rPr lang="ar-SA" sz="2000" dirty="0" smtClean="0">
                <a:effectLst/>
                <a:latin typeface="Times New Roman"/>
                <a:ea typeface="Times New Roman"/>
                <a:cs typeface="Arial"/>
              </a:rPr>
              <a:t>رفع تقارير دورية حول سير العمل في كافة المراحل إلى المدير الوطني للتعداد.</a:t>
            </a:r>
            <a:endParaRPr lang="en-US" sz="2000" dirty="0" smtClean="0">
              <a:effectLst/>
              <a:latin typeface="Times New Roman"/>
              <a:ea typeface="Times New Roman"/>
            </a:endParaRPr>
          </a:p>
          <a:p>
            <a:pPr marL="342900" lvl="0" indent="-342900" algn="just">
              <a:lnSpc>
                <a:spcPts val="1800"/>
              </a:lnSpc>
              <a:spcBef>
                <a:spcPts val="0"/>
              </a:spcBef>
              <a:spcAft>
                <a:spcPts val="1200"/>
              </a:spcAft>
              <a:buSzPts val="1300"/>
              <a:buFont typeface="Times New Roman"/>
              <a:buAutoNum type="arabicPeriod"/>
            </a:pPr>
            <a:r>
              <a:rPr lang="ar-SA" sz="2000" dirty="0" smtClean="0">
                <a:effectLst/>
                <a:latin typeface="Times New Roman"/>
                <a:ea typeface="Times New Roman"/>
                <a:cs typeface="Arial"/>
              </a:rPr>
              <a:t>المشاركة في إعداد التقرير النهائي.</a:t>
            </a:r>
            <a:endParaRPr lang="en-US" sz="2000" dirty="0">
              <a:effectLst/>
              <a:latin typeface="Times New Roman"/>
              <a:ea typeface="Times New Roman"/>
            </a:endParaRPr>
          </a:p>
        </p:txBody>
      </p:sp>
    </p:spTree>
    <p:extLst>
      <p:ext uri="{BB962C8B-B14F-4D97-AF65-F5344CB8AC3E}">
        <p14:creationId xmlns:p14="http://schemas.microsoft.com/office/powerpoint/2010/main" val="15376782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ar-JO"/>
          </a:p>
        </p:txBody>
      </p:sp>
      <p:sp>
        <p:nvSpPr>
          <p:cNvPr id="4" name="Date Placeholder 3"/>
          <p:cNvSpPr>
            <a:spLocks noGrp="1"/>
          </p:cNvSpPr>
          <p:nvPr>
            <p:ph type="dt" sz="half" idx="10"/>
          </p:nvPr>
        </p:nvSpPr>
        <p:spPr/>
        <p:txBody>
          <a:bodyPr/>
          <a:lstStyle/>
          <a:p>
            <a:pPr>
              <a:defRPr/>
            </a:pPr>
            <a:fld id="{0AA901AE-8D76-40B6-9C45-7D3ADBFDA61E}" type="datetime3">
              <a:rPr lang="en-US" smtClean="0"/>
              <a:pPr>
                <a:defRPr/>
              </a:pPr>
              <a:t>12 February 2015</a:t>
            </a:fld>
            <a:endParaRPr lang="en-US"/>
          </a:p>
        </p:txBody>
      </p:sp>
      <p:sp>
        <p:nvSpPr>
          <p:cNvPr id="5" name="Footer Placeholder 4"/>
          <p:cNvSpPr>
            <a:spLocks noGrp="1"/>
          </p:cNvSpPr>
          <p:nvPr>
            <p:ph type="ftr" sz="quarter" idx="11"/>
          </p:nvPr>
        </p:nvSpPr>
        <p:spPr/>
        <p:txBody>
          <a:bodyPr/>
          <a:lstStyle/>
          <a:p>
            <a:pPr>
              <a:defRPr/>
            </a:pPr>
            <a:r>
              <a:rPr lang="ar-SA" smtClean="0"/>
              <a:t>دائرة الإحصاءات العامة</a:t>
            </a:r>
            <a:endParaRPr lang="en-US"/>
          </a:p>
        </p:txBody>
      </p:sp>
      <p:sp>
        <p:nvSpPr>
          <p:cNvPr id="6" name="Slide Number Placeholder 5"/>
          <p:cNvSpPr>
            <a:spLocks noGrp="1"/>
          </p:cNvSpPr>
          <p:nvPr>
            <p:ph type="sldNum" sz="quarter" idx="12"/>
          </p:nvPr>
        </p:nvSpPr>
        <p:spPr/>
        <p:txBody>
          <a:bodyPr/>
          <a:lstStyle/>
          <a:p>
            <a:pPr>
              <a:defRPr/>
            </a:pPr>
            <a:fld id="{D5A0FA9D-F6BC-4ADD-AE4F-54C2BB3FD685}" type="slidenum">
              <a:rPr lang="en-US" smtClean="0"/>
              <a:pPr>
                <a:defRPr/>
              </a:pPr>
              <a:t>29</a:t>
            </a:fld>
            <a:endParaRPr lang="en-US"/>
          </a:p>
        </p:txBody>
      </p:sp>
      <p:sp>
        <p:nvSpPr>
          <p:cNvPr id="8" name="Rectangle 7"/>
          <p:cNvSpPr/>
          <p:nvPr/>
        </p:nvSpPr>
        <p:spPr>
          <a:xfrm>
            <a:off x="76200" y="1676400"/>
            <a:ext cx="8763000" cy="3400931"/>
          </a:xfrm>
          <a:prstGeom prst="rect">
            <a:avLst/>
          </a:prstGeom>
        </p:spPr>
        <p:txBody>
          <a:bodyPr wrap="square">
            <a:spAutoFit/>
          </a:bodyPr>
          <a:lstStyle/>
          <a:p>
            <a:pPr marL="432435" indent="-342265" algn="just">
              <a:lnSpc>
                <a:spcPts val="1800"/>
              </a:lnSpc>
              <a:spcBef>
                <a:spcPts val="0"/>
              </a:spcBef>
              <a:spcAft>
                <a:spcPts val="1200"/>
              </a:spcAft>
            </a:pPr>
            <a:r>
              <a:rPr lang="ar-SA" sz="2000" b="1" dirty="0" smtClean="0">
                <a:effectLst/>
                <a:latin typeface="Times New Roman"/>
                <a:ea typeface="Times New Roman"/>
                <a:cs typeface="+mn-cs"/>
              </a:rPr>
              <a:t>المساعد الإداري للمدير التنفيذي للتعداد</a:t>
            </a:r>
            <a:endParaRPr lang="en-US" sz="2000" dirty="0" smtClean="0">
              <a:effectLst/>
              <a:latin typeface="Times New Roman"/>
              <a:ea typeface="Times New Roman"/>
              <a:cs typeface="+mn-cs"/>
            </a:endParaRPr>
          </a:p>
          <a:p>
            <a:pPr marL="342900" lvl="0" indent="-342900" algn="just">
              <a:lnSpc>
                <a:spcPts val="1800"/>
              </a:lnSpc>
              <a:spcBef>
                <a:spcPts val="0"/>
              </a:spcBef>
              <a:spcAft>
                <a:spcPts val="1200"/>
              </a:spcAft>
              <a:buSzPts val="1300"/>
              <a:buFont typeface="Times New Roman"/>
              <a:buAutoNum type="arabicPeriod"/>
            </a:pPr>
            <a:r>
              <a:rPr lang="ar-SA" sz="2000" dirty="0" smtClean="0">
                <a:effectLst/>
                <a:latin typeface="Times New Roman"/>
                <a:ea typeface="Times New Roman"/>
                <a:cs typeface="+mn-cs"/>
              </a:rPr>
              <a:t>الإشراف </a:t>
            </a:r>
            <a:r>
              <a:rPr lang="ar-SA" sz="2000" dirty="0" smtClean="0">
                <a:effectLst/>
                <a:latin typeface="Times New Roman"/>
                <a:ea typeface="Times New Roman"/>
                <a:cs typeface="+mn-cs"/>
              </a:rPr>
              <a:t>على تعين كوادر التعداد.</a:t>
            </a:r>
            <a:endParaRPr lang="en-US" sz="2000" dirty="0" smtClean="0">
              <a:effectLst/>
              <a:latin typeface="Times New Roman"/>
              <a:ea typeface="Times New Roman"/>
              <a:cs typeface="+mn-cs"/>
            </a:endParaRPr>
          </a:p>
          <a:p>
            <a:pPr marL="342900" lvl="0" indent="-342900" algn="just">
              <a:lnSpc>
                <a:spcPts val="1800"/>
              </a:lnSpc>
              <a:spcBef>
                <a:spcPts val="0"/>
              </a:spcBef>
              <a:spcAft>
                <a:spcPts val="1200"/>
              </a:spcAft>
              <a:buSzPts val="1300"/>
              <a:buFont typeface="Times New Roman"/>
              <a:buAutoNum type="arabicPeriod"/>
            </a:pPr>
            <a:r>
              <a:rPr lang="ar-SA" sz="2000" dirty="0" smtClean="0">
                <a:effectLst/>
                <a:latin typeface="Times New Roman"/>
                <a:ea typeface="Times New Roman"/>
                <a:cs typeface="+mn-cs"/>
              </a:rPr>
              <a:t>الإشراف على أمور الحركة.</a:t>
            </a:r>
            <a:endParaRPr lang="en-US" sz="2000" dirty="0" smtClean="0">
              <a:effectLst/>
              <a:latin typeface="Times New Roman"/>
              <a:ea typeface="Times New Roman"/>
              <a:cs typeface="+mn-cs"/>
            </a:endParaRPr>
          </a:p>
          <a:p>
            <a:pPr marL="342900" lvl="0" indent="-342900" algn="just">
              <a:lnSpc>
                <a:spcPts val="1800"/>
              </a:lnSpc>
              <a:spcBef>
                <a:spcPts val="0"/>
              </a:spcBef>
              <a:spcAft>
                <a:spcPts val="1200"/>
              </a:spcAft>
              <a:buSzPts val="1300"/>
              <a:buFont typeface="Times New Roman"/>
              <a:buAutoNum type="arabicPeriod"/>
            </a:pPr>
            <a:r>
              <a:rPr lang="ar-SA" sz="2000" dirty="0" smtClean="0">
                <a:effectLst/>
                <a:latin typeface="Times New Roman"/>
                <a:ea typeface="Times New Roman"/>
                <a:cs typeface="+mn-cs"/>
              </a:rPr>
              <a:t>الإشراف على الأمور المالية للتعداد.</a:t>
            </a:r>
            <a:endParaRPr lang="en-US" sz="2000" dirty="0" smtClean="0">
              <a:effectLst/>
              <a:latin typeface="Times New Roman"/>
              <a:ea typeface="Times New Roman"/>
              <a:cs typeface="+mn-cs"/>
            </a:endParaRPr>
          </a:p>
          <a:p>
            <a:pPr marL="342900" lvl="0" indent="-342900" algn="just">
              <a:lnSpc>
                <a:spcPts val="1800"/>
              </a:lnSpc>
              <a:spcBef>
                <a:spcPts val="0"/>
              </a:spcBef>
              <a:spcAft>
                <a:spcPts val="1200"/>
              </a:spcAft>
              <a:buSzPts val="1300"/>
              <a:buFont typeface="Times New Roman"/>
              <a:buAutoNum type="arabicPeriod"/>
            </a:pPr>
            <a:r>
              <a:rPr lang="ar-SA" sz="2000" dirty="0" smtClean="0">
                <a:effectLst/>
                <a:latin typeface="Times New Roman"/>
                <a:ea typeface="Times New Roman"/>
                <a:cs typeface="+mn-cs"/>
              </a:rPr>
              <a:t>الإشراف على توفير مستلزمات التعداد.</a:t>
            </a:r>
            <a:endParaRPr lang="en-US" sz="2000" dirty="0" smtClean="0">
              <a:effectLst/>
              <a:latin typeface="Times New Roman"/>
              <a:ea typeface="Times New Roman"/>
              <a:cs typeface="+mn-cs"/>
            </a:endParaRPr>
          </a:p>
          <a:p>
            <a:pPr marL="342900" lvl="0" indent="-342900" algn="just">
              <a:lnSpc>
                <a:spcPts val="1800"/>
              </a:lnSpc>
              <a:spcBef>
                <a:spcPts val="0"/>
              </a:spcBef>
              <a:spcAft>
                <a:spcPts val="1200"/>
              </a:spcAft>
              <a:buSzPts val="1300"/>
              <a:buFont typeface="Times New Roman"/>
              <a:buAutoNum type="arabicPeriod"/>
            </a:pPr>
            <a:r>
              <a:rPr lang="ar-SA" sz="2000" dirty="0" smtClean="0">
                <a:effectLst/>
                <a:latin typeface="Times New Roman"/>
                <a:ea typeface="Times New Roman"/>
                <a:cs typeface="+mn-cs"/>
              </a:rPr>
              <a:t>القيام بكل ما يفوض به من صلاحيات المدير التنفيذي للتعداد.</a:t>
            </a:r>
            <a:endParaRPr lang="en-US" sz="2000" dirty="0" smtClean="0">
              <a:effectLst/>
              <a:latin typeface="Times New Roman"/>
              <a:ea typeface="Times New Roman"/>
              <a:cs typeface="+mn-cs"/>
            </a:endParaRPr>
          </a:p>
          <a:p>
            <a:pPr marL="342900" lvl="0" indent="-342900" algn="just">
              <a:lnSpc>
                <a:spcPts val="1800"/>
              </a:lnSpc>
              <a:spcBef>
                <a:spcPts val="0"/>
              </a:spcBef>
              <a:spcAft>
                <a:spcPts val="1200"/>
              </a:spcAft>
              <a:buSzPts val="1300"/>
              <a:buFont typeface="Times New Roman"/>
              <a:buAutoNum type="arabicPeriod"/>
            </a:pPr>
            <a:r>
              <a:rPr lang="ar-SA" sz="2000" dirty="0" smtClean="0">
                <a:effectLst/>
                <a:latin typeface="Times New Roman"/>
                <a:ea typeface="Times New Roman"/>
                <a:cs typeface="+mn-cs"/>
              </a:rPr>
              <a:t>الموافقة على المعاملات الإدارية حسب صلاحياته.</a:t>
            </a:r>
            <a:endParaRPr lang="en-US" sz="2000" dirty="0" smtClean="0">
              <a:effectLst/>
              <a:latin typeface="Times New Roman"/>
              <a:ea typeface="Times New Roman"/>
              <a:cs typeface="+mn-cs"/>
            </a:endParaRPr>
          </a:p>
          <a:p>
            <a:pPr marL="342900" lvl="0" indent="-342900" algn="just">
              <a:lnSpc>
                <a:spcPts val="1800"/>
              </a:lnSpc>
              <a:spcBef>
                <a:spcPts val="0"/>
              </a:spcBef>
              <a:spcAft>
                <a:spcPts val="1200"/>
              </a:spcAft>
              <a:buSzPts val="1300"/>
              <a:buFont typeface="Times New Roman"/>
              <a:buAutoNum type="arabicPeriod"/>
            </a:pPr>
            <a:r>
              <a:rPr lang="ar-SA" sz="2000" dirty="0" smtClean="0">
                <a:effectLst/>
                <a:latin typeface="Times New Roman"/>
                <a:ea typeface="Times New Roman"/>
                <a:cs typeface="+mn-cs"/>
              </a:rPr>
              <a:t>متابعة تنفيذ برنامج التعداد وإعداد تقارير عن سير العمل.</a:t>
            </a:r>
            <a:endParaRPr lang="en-US" sz="2000" dirty="0" smtClean="0">
              <a:effectLst/>
              <a:latin typeface="Times New Roman"/>
              <a:ea typeface="Times New Roman"/>
              <a:cs typeface="+mn-cs"/>
            </a:endParaRPr>
          </a:p>
          <a:p>
            <a:pPr marL="342900" lvl="0" indent="-342900" algn="just">
              <a:lnSpc>
                <a:spcPts val="1800"/>
              </a:lnSpc>
              <a:spcBef>
                <a:spcPts val="0"/>
              </a:spcBef>
              <a:spcAft>
                <a:spcPts val="1200"/>
              </a:spcAft>
              <a:buSzPts val="1300"/>
              <a:buFont typeface="Times New Roman"/>
              <a:buAutoNum type="arabicPeriod"/>
            </a:pPr>
            <a:r>
              <a:rPr lang="ar-SA" sz="2000" dirty="0" smtClean="0">
                <a:effectLst/>
                <a:latin typeface="Times New Roman"/>
                <a:ea typeface="Times New Roman"/>
                <a:cs typeface="+mn-cs"/>
              </a:rPr>
              <a:t>إعداد ورفع التقارير الشاملة للمدير التنفيذي للتعداد حول سير أعمال التعداد خلال المراحل المختلفة.</a:t>
            </a:r>
            <a:endParaRPr lang="en-US" sz="2000" dirty="0">
              <a:effectLst/>
              <a:latin typeface="Times New Roman"/>
              <a:ea typeface="Times New Roman"/>
              <a:cs typeface="+mn-cs"/>
            </a:endParaRPr>
          </a:p>
        </p:txBody>
      </p:sp>
    </p:spTree>
    <p:extLst>
      <p:ext uri="{BB962C8B-B14F-4D97-AF65-F5344CB8AC3E}">
        <p14:creationId xmlns:p14="http://schemas.microsoft.com/office/powerpoint/2010/main" val="3875991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ar-JO"/>
          </a:p>
        </p:txBody>
      </p:sp>
      <p:sp>
        <p:nvSpPr>
          <p:cNvPr id="4" name="Date Placeholder 3"/>
          <p:cNvSpPr>
            <a:spLocks noGrp="1"/>
          </p:cNvSpPr>
          <p:nvPr>
            <p:ph type="dt" sz="half" idx="10"/>
          </p:nvPr>
        </p:nvSpPr>
        <p:spPr/>
        <p:txBody>
          <a:bodyPr/>
          <a:lstStyle/>
          <a:p>
            <a:pPr>
              <a:defRPr/>
            </a:pPr>
            <a:fld id="{0AA901AE-8D76-40B6-9C45-7D3ADBFDA61E}" type="datetime3">
              <a:rPr lang="en-US" smtClean="0"/>
              <a:pPr>
                <a:defRPr/>
              </a:pPr>
              <a:t>12 February 2015</a:t>
            </a:fld>
            <a:endParaRPr lang="en-US"/>
          </a:p>
        </p:txBody>
      </p:sp>
      <p:sp>
        <p:nvSpPr>
          <p:cNvPr id="5" name="Footer Placeholder 4"/>
          <p:cNvSpPr>
            <a:spLocks noGrp="1"/>
          </p:cNvSpPr>
          <p:nvPr>
            <p:ph type="ftr" sz="quarter" idx="11"/>
          </p:nvPr>
        </p:nvSpPr>
        <p:spPr/>
        <p:txBody>
          <a:bodyPr/>
          <a:lstStyle/>
          <a:p>
            <a:pPr>
              <a:defRPr/>
            </a:pPr>
            <a:r>
              <a:rPr lang="ar-SA" smtClean="0"/>
              <a:t>دائرة الإحصاءات العامة</a:t>
            </a:r>
            <a:endParaRPr lang="en-US"/>
          </a:p>
        </p:txBody>
      </p:sp>
      <p:sp>
        <p:nvSpPr>
          <p:cNvPr id="6" name="Slide Number Placeholder 5"/>
          <p:cNvSpPr>
            <a:spLocks noGrp="1"/>
          </p:cNvSpPr>
          <p:nvPr>
            <p:ph type="sldNum" sz="quarter" idx="12"/>
          </p:nvPr>
        </p:nvSpPr>
        <p:spPr/>
        <p:txBody>
          <a:bodyPr/>
          <a:lstStyle/>
          <a:p>
            <a:pPr>
              <a:defRPr/>
            </a:pPr>
            <a:fld id="{D5A0FA9D-F6BC-4ADD-AE4F-54C2BB3FD685}" type="slidenum">
              <a:rPr lang="en-US" smtClean="0"/>
              <a:pPr>
                <a:defRPr/>
              </a:pPr>
              <a:t>3</a:t>
            </a:fld>
            <a:endParaRPr lang="en-US"/>
          </a:p>
        </p:txBody>
      </p:sp>
      <p:sp>
        <p:nvSpPr>
          <p:cNvPr id="8" name="Rectangle 7"/>
          <p:cNvSpPr/>
          <p:nvPr/>
        </p:nvSpPr>
        <p:spPr>
          <a:xfrm>
            <a:off x="76200" y="1676400"/>
            <a:ext cx="8763000" cy="5634684"/>
          </a:xfrm>
          <a:prstGeom prst="rect">
            <a:avLst/>
          </a:prstGeom>
        </p:spPr>
        <p:txBody>
          <a:bodyPr wrap="square">
            <a:spAutoFit/>
          </a:bodyPr>
          <a:lstStyle/>
          <a:p>
            <a:pPr indent="457200" algn="just">
              <a:lnSpc>
                <a:spcPct val="150000"/>
              </a:lnSpc>
              <a:spcBef>
                <a:spcPts val="0"/>
              </a:spcBef>
              <a:spcAft>
                <a:spcPts val="1200"/>
              </a:spcAft>
              <a:tabLst>
                <a:tab pos="3449955" algn="l"/>
              </a:tabLst>
            </a:pPr>
            <a:r>
              <a:rPr lang="ar-JO" sz="2000" b="1" dirty="0" smtClean="0">
                <a:effectLst>
                  <a:outerShdw blurRad="38100" dist="38100" dir="2700000" algn="tl">
                    <a:srgbClr val="000000">
                      <a:alpha val="43137"/>
                    </a:srgbClr>
                  </a:outerShdw>
                </a:effectLst>
                <a:latin typeface="Times New Roman"/>
                <a:ea typeface="Times New Roman"/>
              </a:rPr>
              <a:t>مقدمة</a:t>
            </a:r>
          </a:p>
          <a:p>
            <a:pPr indent="457200" algn="just">
              <a:lnSpc>
                <a:spcPct val="150000"/>
              </a:lnSpc>
              <a:spcBef>
                <a:spcPts val="0"/>
              </a:spcBef>
              <a:spcAft>
                <a:spcPts val="1200"/>
              </a:spcAft>
              <a:tabLst>
                <a:tab pos="3449955" algn="l"/>
              </a:tabLst>
            </a:pPr>
            <a:r>
              <a:rPr lang="ar-SA" sz="2000" dirty="0" smtClean="0">
                <a:latin typeface="Times New Roman"/>
                <a:ea typeface="Times New Roman"/>
                <a:cs typeface="Arial"/>
              </a:rPr>
              <a:t>تعتبر </a:t>
            </a:r>
            <a:r>
              <a:rPr lang="ar-SA" sz="2000" dirty="0">
                <a:latin typeface="Times New Roman"/>
                <a:ea typeface="Times New Roman"/>
                <a:cs typeface="Arial"/>
              </a:rPr>
              <a:t>البيانات والمعلومات الإحصائية الزراعية النباتية والحيوانية الأساس الذي تبنى </a:t>
            </a:r>
            <a:r>
              <a:rPr lang="ar-SA" sz="2000" dirty="0" smtClean="0">
                <a:latin typeface="Times New Roman"/>
                <a:ea typeface="Times New Roman"/>
                <a:cs typeface="Arial"/>
              </a:rPr>
              <a:t>عليه</a:t>
            </a:r>
            <a:r>
              <a:rPr lang="ar-JO" sz="2000" dirty="0" smtClean="0">
                <a:latin typeface="Times New Roman"/>
                <a:ea typeface="Times New Roman"/>
                <a:cs typeface="Arial"/>
              </a:rPr>
              <a:t>ا</a:t>
            </a:r>
            <a:r>
              <a:rPr lang="ar-SA" sz="2000" dirty="0" smtClean="0">
                <a:latin typeface="Times New Roman"/>
                <a:ea typeface="Times New Roman"/>
                <a:cs typeface="Arial"/>
              </a:rPr>
              <a:t> </a:t>
            </a:r>
            <a:r>
              <a:rPr lang="ar-SA" sz="2000" dirty="0">
                <a:latin typeface="Times New Roman"/>
                <a:ea typeface="Times New Roman"/>
                <a:cs typeface="Arial"/>
              </a:rPr>
              <a:t>الخطط والمشاريع الرامية إلى تنمية وتطوير القطاع الزراعي.  </a:t>
            </a:r>
            <a:r>
              <a:rPr lang="ar-SA" sz="2000" dirty="0">
                <a:latin typeface="Times New Roman"/>
                <a:ea typeface="Times New Roman"/>
                <a:cs typeface="Arial"/>
              </a:rPr>
              <a:t>ولا يخفى أن البيانات الإحصائية هذه لا تفي بالغرض المنشود إلا إذا اتصفت بالدقة والحداثة.  </a:t>
            </a:r>
            <a:r>
              <a:rPr lang="ar-SA" sz="2000" dirty="0">
                <a:latin typeface="Times New Roman"/>
                <a:ea typeface="Times New Roman"/>
                <a:cs typeface="Arial"/>
              </a:rPr>
              <a:t>ومن هذا المنطلق فقد دأبت </a:t>
            </a:r>
            <a:r>
              <a:rPr lang="ar-JO" sz="2000" dirty="0" smtClean="0">
                <a:latin typeface="Times New Roman"/>
                <a:ea typeface="Times New Roman"/>
                <a:cs typeface="Arial"/>
              </a:rPr>
              <a:t>مراكز</a:t>
            </a:r>
            <a:r>
              <a:rPr lang="ar-SA" sz="2000" dirty="0" smtClean="0">
                <a:latin typeface="Times New Roman"/>
                <a:ea typeface="Times New Roman"/>
                <a:cs typeface="Arial"/>
              </a:rPr>
              <a:t>الإحصاءات على </a:t>
            </a:r>
            <a:r>
              <a:rPr lang="ar-SA" sz="2000" dirty="0">
                <a:latin typeface="Times New Roman"/>
                <a:ea typeface="Times New Roman"/>
                <a:cs typeface="Arial"/>
              </a:rPr>
              <a:t>توفير أكبر قدر ممكن من البيانات الإحصائية الزراعية التي تتميز بالمصداقية ومواكبة التغيرات التي تحصل في مكونات القطاع الزراعي.  وقد استخدمت أساليب إحصائية مختلفة لجمع مثل هذه البيانات ومن بينها التعدادات الزراعية وأساليب المعاينة، حيث اختصت التعدادات الزراعية بجمع بيانات البنى الأساسية التي لا تتغير بسرعة من سنة لأخرى كأعداد المزارع والمساحات الكلية لها واستخدامات الأرض ومصادر المياه والعمالة الزراعية وأعداد أشجار الفاكهة والمساحات المزروعة بها وطرق الري والمباني المخصصة للاستخدامات الزراعية والآلات والمعدات وما شابه ذلك.  </a:t>
            </a:r>
            <a:endParaRPr lang="ar-JO" sz="2000" dirty="0">
              <a:latin typeface="Times New Roman"/>
              <a:ea typeface="Times New Roman"/>
              <a:cs typeface="Arial"/>
            </a:endParaRPr>
          </a:p>
          <a:p>
            <a:pPr algn="just">
              <a:lnSpc>
                <a:spcPts val="1800"/>
              </a:lnSpc>
              <a:spcBef>
                <a:spcPts val="0"/>
              </a:spcBef>
              <a:spcAft>
                <a:spcPts val="1200"/>
              </a:spcAft>
              <a:tabLst>
                <a:tab pos="3449955" algn="l"/>
              </a:tabLst>
            </a:pPr>
            <a:endParaRPr lang="ar-JO" sz="2000" dirty="0" smtClean="0">
              <a:effectLst/>
              <a:latin typeface="Times New Roman"/>
              <a:ea typeface="Times New Roman"/>
            </a:endParaRPr>
          </a:p>
          <a:p>
            <a:pPr marL="342265" indent="-342265" algn="just">
              <a:lnSpc>
                <a:spcPts val="1800"/>
              </a:lnSpc>
              <a:spcBef>
                <a:spcPts val="0"/>
              </a:spcBef>
              <a:spcAft>
                <a:spcPts val="1200"/>
              </a:spcAft>
              <a:tabLst>
                <a:tab pos="3449955" algn="l"/>
              </a:tabLst>
            </a:pPr>
            <a:endParaRPr lang="en-US" sz="2000" dirty="0" smtClean="0">
              <a:effectLst/>
              <a:latin typeface="Times New Roman"/>
              <a:ea typeface="Times New Roman"/>
            </a:endParaRPr>
          </a:p>
        </p:txBody>
      </p:sp>
    </p:spTree>
    <p:extLst>
      <p:ext uri="{BB962C8B-B14F-4D97-AF65-F5344CB8AC3E}">
        <p14:creationId xmlns:p14="http://schemas.microsoft.com/office/powerpoint/2010/main" val="8039832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ar-JO"/>
          </a:p>
        </p:txBody>
      </p:sp>
      <p:sp>
        <p:nvSpPr>
          <p:cNvPr id="4" name="Date Placeholder 3"/>
          <p:cNvSpPr>
            <a:spLocks noGrp="1"/>
          </p:cNvSpPr>
          <p:nvPr>
            <p:ph type="dt" sz="half" idx="10"/>
          </p:nvPr>
        </p:nvSpPr>
        <p:spPr/>
        <p:txBody>
          <a:bodyPr/>
          <a:lstStyle/>
          <a:p>
            <a:pPr>
              <a:defRPr/>
            </a:pPr>
            <a:fld id="{0AA901AE-8D76-40B6-9C45-7D3ADBFDA61E}" type="datetime3">
              <a:rPr lang="en-US" smtClean="0"/>
              <a:pPr>
                <a:defRPr/>
              </a:pPr>
              <a:t>12 February 2015</a:t>
            </a:fld>
            <a:endParaRPr lang="en-US"/>
          </a:p>
        </p:txBody>
      </p:sp>
      <p:sp>
        <p:nvSpPr>
          <p:cNvPr id="5" name="Footer Placeholder 4"/>
          <p:cNvSpPr>
            <a:spLocks noGrp="1"/>
          </p:cNvSpPr>
          <p:nvPr>
            <p:ph type="ftr" sz="quarter" idx="11"/>
          </p:nvPr>
        </p:nvSpPr>
        <p:spPr/>
        <p:txBody>
          <a:bodyPr/>
          <a:lstStyle/>
          <a:p>
            <a:pPr>
              <a:defRPr/>
            </a:pPr>
            <a:r>
              <a:rPr lang="ar-SA" dirty="0" smtClean="0"/>
              <a:t>دائرة الإحصاءات العامة</a:t>
            </a:r>
            <a:endParaRPr lang="en-US" dirty="0"/>
          </a:p>
        </p:txBody>
      </p:sp>
      <p:sp>
        <p:nvSpPr>
          <p:cNvPr id="6" name="Slide Number Placeholder 5"/>
          <p:cNvSpPr>
            <a:spLocks noGrp="1"/>
          </p:cNvSpPr>
          <p:nvPr>
            <p:ph type="sldNum" sz="quarter" idx="12"/>
          </p:nvPr>
        </p:nvSpPr>
        <p:spPr/>
        <p:txBody>
          <a:bodyPr/>
          <a:lstStyle/>
          <a:p>
            <a:pPr>
              <a:defRPr/>
            </a:pPr>
            <a:fld id="{D5A0FA9D-F6BC-4ADD-AE4F-54C2BB3FD685}" type="slidenum">
              <a:rPr lang="en-US" smtClean="0"/>
              <a:pPr>
                <a:defRPr/>
              </a:pPr>
              <a:t>30</a:t>
            </a:fld>
            <a:endParaRPr lang="en-US"/>
          </a:p>
        </p:txBody>
      </p:sp>
      <p:sp>
        <p:nvSpPr>
          <p:cNvPr id="8" name="Rectangle 7"/>
          <p:cNvSpPr/>
          <p:nvPr/>
        </p:nvSpPr>
        <p:spPr>
          <a:xfrm>
            <a:off x="76200" y="1676400"/>
            <a:ext cx="8763000" cy="4555093"/>
          </a:xfrm>
          <a:prstGeom prst="rect">
            <a:avLst/>
          </a:prstGeom>
        </p:spPr>
        <p:txBody>
          <a:bodyPr wrap="square">
            <a:spAutoFit/>
          </a:bodyPr>
          <a:lstStyle/>
          <a:p>
            <a:pPr marL="316865" indent="-226695" algn="just">
              <a:spcBef>
                <a:spcPts val="0"/>
              </a:spcBef>
              <a:spcAft>
                <a:spcPts val="1200"/>
              </a:spcAft>
            </a:pPr>
            <a:r>
              <a:rPr lang="ar-SA" sz="2000" b="1" dirty="0" smtClean="0">
                <a:effectLst/>
                <a:latin typeface="Times New Roman"/>
                <a:ea typeface="Times New Roman"/>
                <a:cs typeface="+mn-cs"/>
              </a:rPr>
              <a:t>المساعد الفني للمدير التنفيذي للتعداد</a:t>
            </a:r>
            <a:endParaRPr lang="en-US" sz="2000" dirty="0" smtClean="0">
              <a:effectLst/>
              <a:latin typeface="Times New Roman"/>
              <a:ea typeface="Times New Roman"/>
              <a:cs typeface="+mn-cs"/>
            </a:endParaRPr>
          </a:p>
          <a:p>
            <a:pPr marL="342900" lvl="0" indent="-342900" algn="just">
              <a:spcBef>
                <a:spcPts val="0"/>
              </a:spcBef>
              <a:spcAft>
                <a:spcPts val="1200"/>
              </a:spcAft>
              <a:buSzPts val="1300"/>
              <a:buFont typeface="Times New Roman"/>
              <a:buAutoNum type="arabicPeriod"/>
            </a:pPr>
            <a:r>
              <a:rPr lang="ar-SA" sz="2000" dirty="0" smtClean="0">
                <a:effectLst/>
                <a:latin typeface="Times New Roman"/>
                <a:ea typeface="Times New Roman"/>
                <a:cs typeface="+mn-cs"/>
              </a:rPr>
              <a:t>المشاركة </a:t>
            </a:r>
            <a:r>
              <a:rPr lang="ar-SA" sz="2000" dirty="0" smtClean="0">
                <a:effectLst/>
                <a:latin typeface="Times New Roman"/>
                <a:ea typeface="Times New Roman"/>
                <a:cs typeface="+mn-cs"/>
              </a:rPr>
              <a:t>في الإشراف على تحضير الهيكل التنظيمي لمشروع التعداد، والمشاركة في تصميم الخطط الخاصة بكل مرحلة من المراحل، والإشراف على سير التنفيذ حسب الخطط الموضوعة والجدول الزمني للعمليات.</a:t>
            </a:r>
            <a:endParaRPr lang="en-US" sz="2000" dirty="0" smtClean="0">
              <a:effectLst/>
              <a:latin typeface="Times New Roman"/>
              <a:ea typeface="Times New Roman"/>
              <a:cs typeface="+mn-cs"/>
            </a:endParaRPr>
          </a:p>
          <a:p>
            <a:pPr marL="342900" lvl="0" indent="-342900" algn="just">
              <a:spcBef>
                <a:spcPts val="0"/>
              </a:spcBef>
              <a:spcAft>
                <a:spcPts val="1200"/>
              </a:spcAft>
              <a:buSzPts val="1300"/>
              <a:buFont typeface="Times New Roman"/>
              <a:buAutoNum type="arabicPeriod"/>
            </a:pPr>
            <a:r>
              <a:rPr lang="ar-SA" sz="2000" dirty="0" smtClean="0">
                <a:effectLst/>
                <a:latin typeface="Times New Roman"/>
                <a:ea typeface="Times New Roman"/>
                <a:cs typeface="+mn-cs"/>
              </a:rPr>
              <a:t>المشاركة في تحديد أعضاء اللجان المختلفة.</a:t>
            </a:r>
            <a:endParaRPr lang="en-US" sz="2000" dirty="0" smtClean="0">
              <a:effectLst/>
              <a:latin typeface="Times New Roman"/>
              <a:ea typeface="Times New Roman"/>
              <a:cs typeface="+mn-cs"/>
            </a:endParaRPr>
          </a:p>
          <a:p>
            <a:pPr marL="342900" lvl="0" indent="-342900" algn="just">
              <a:spcBef>
                <a:spcPts val="0"/>
              </a:spcBef>
              <a:spcAft>
                <a:spcPts val="1200"/>
              </a:spcAft>
              <a:buSzPts val="1300"/>
              <a:buFont typeface="Times New Roman"/>
              <a:buAutoNum type="arabicPeriod"/>
            </a:pPr>
            <a:r>
              <a:rPr lang="ar-SA" sz="2000" dirty="0" smtClean="0">
                <a:effectLst/>
                <a:latin typeface="Times New Roman"/>
                <a:ea typeface="Times New Roman"/>
                <a:cs typeface="+mn-cs"/>
              </a:rPr>
              <a:t>المشاركة في تصميم الاستمارات بشكلها النهائي، والمشاركة في برامج تبويب بياناتها، والإشراف والمساهمة في تجهيز كتيبات التدريب. </a:t>
            </a:r>
            <a:endParaRPr lang="en-US" sz="2000" dirty="0" smtClean="0">
              <a:effectLst/>
              <a:latin typeface="Times New Roman"/>
              <a:ea typeface="Times New Roman"/>
              <a:cs typeface="+mn-cs"/>
            </a:endParaRPr>
          </a:p>
          <a:p>
            <a:pPr marL="342900" lvl="0" indent="-342900" algn="just">
              <a:spcBef>
                <a:spcPts val="0"/>
              </a:spcBef>
              <a:spcAft>
                <a:spcPts val="1200"/>
              </a:spcAft>
              <a:buSzPts val="1300"/>
              <a:buFont typeface="Times New Roman"/>
              <a:buAutoNum type="arabicPeriod"/>
            </a:pPr>
            <a:r>
              <a:rPr lang="ar-SA" sz="2000" dirty="0" smtClean="0">
                <a:effectLst/>
                <a:latin typeface="Times New Roman"/>
                <a:ea typeface="Times New Roman"/>
                <a:cs typeface="+mn-cs"/>
              </a:rPr>
              <a:t>الإشراف على كافة الأمور الفنية في المديريات والأقسام التابعة للتعداد.</a:t>
            </a:r>
            <a:endParaRPr lang="en-US" sz="2000" dirty="0" smtClean="0">
              <a:effectLst/>
              <a:latin typeface="Times New Roman"/>
              <a:ea typeface="Times New Roman"/>
              <a:cs typeface="+mn-cs"/>
            </a:endParaRPr>
          </a:p>
          <a:p>
            <a:pPr marL="342900" lvl="0" indent="-342900" algn="just">
              <a:spcBef>
                <a:spcPts val="0"/>
              </a:spcBef>
              <a:spcAft>
                <a:spcPts val="1200"/>
              </a:spcAft>
              <a:buSzPts val="1300"/>
              <a:buFont typeface="Times New Roman"/>
              <a:buAutoNum type="arabicPeriod"/>
            </a:pPr>
            <a:r>
              <a:rPr lang="ar-SA" sz="2000" dirty="0" smtClean="0">
                <a:effectLst/>
                <a:latin typeface="Times New Roman"/>
                <a:ea typeface="Times New Roman"/>
                <a:cs typeface="+mn-cs"/>
              </a:rPr>
              <a:t>القيام بكل ما يفوض به من صلاحيات المدير التنفيذي للتعداد.</a:t>
            </a:r>
            <a:endParaRPr lang="en-US" sz="2000" dirty="0" smtClean="0">
              <a:effectLst/>
              <a:latin typeface="Times New Roman"/>
              <a:ea typeface="Times New Roman"/>
              <a:cs typeface="+mn-cs"/>
            </a:endParaRPr>
          </a:p>
          <a:p>
            <a:pPr marL="342900" lvl="0" indent="-342900" algn="just">
              <a:spcBef>
                <a:spcPts val="0"/>
              </a:spcBef>
              <a:spcAft>
                <a:spcPts val="1200"/>
              </a:spcAft>
              <a:buSzPts val="1300"/>
              <a:buFont typeface="Times New Roman"/>
              <a:buAutoNum type="arabicPeriod"/>
            </a:pPr>
            <a:r>
              <a:rPr lang="ar-SA" sz="2000" dirty="0" smtClean="0">
                <a:effectLst/>
                <a:latin typeface="Times New Roman"/>
                <a:ea typeface="Times New Roman"/>
                <a:cs typeface="+mn-cs"/>
              </a:rPr>
              <a:t>متابعة تنفيذ برنامج التعداد وإعداد التقارير الفنية عن سير العمل.</a:t>
            </a:r>
            <a:endParaRPr lang="en-US" sz="2000" dirty="0" smtClean="0">
              <a:effectLst/>
              <a:latin typeface="Times New Roman"/>
              <a:ea typeface="Times New Roman"/>
              <a:cs typeface="+mn-cs"/>
            </a:endParaRPr>
          </a:p>
          <a:p>
            <a:pPr marL="342900" lvl="0" indent="-342900" algn="just">
              <a:spcBef>
                <a:spcPts val="0"/>
              </a:spcBef>
              <a:spcAft>
                <a:spcPts val="1200"/>
              </a:spcAft>
              <a:buSzPts val="1300"/>
              <a:buFont typeface="Times New Roman"/>
              <a:buAutoNum type="arabicPeriod"/>
            </a:pPr>
            <a:r>
              <a:rPr lang="ar-SA" sz="2000" dirty="0" smtClean="0">
                <a:effectLst/>
                <a:latin typeface="Times New Roman"/>
                <a:ea typeface="Times New Roman"/>
                <a:cs typeface="+mn-cs"/>
              </a:rPr>
              <a:t>إعداد ورفع التقارير الشاملة للمدير التنفيذي للتعداد حول سير أعمال التعداد خلال المراحل المختلفة.</a:t>
            </a:r>
            <a:endParaRPr lang="en-US" sz="2000" dirty="0">
              <a:effectLst/>
              <a:latin typeface="Times New Roman"/>
              <a:ea typeface="Times New Roman"/>
              <a:cs typeface="+mn-cs"/>
            </a:endParaRPr>
          </a:p>
        </p:txBody>
      </p:sp>
    </p:spTree>
    <p:extLst>
      <p:ext uri="{BB962C8B-B14F-4D97-AF65-F5344CB8AC3E}">
        <p14:creationId xmlns:p14="http://schemas.microsoft.com/office/powerpoint/2010/main" val="2816887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ar-JO"/>
          </a:p>
        </p:txBody>
      </p:sp>
      <p:sp>
        <p:nvSpPr>
          <p:cNvPr id="4" name="Date Placeholder 3"/>
          <p:cNvSpPr>
            <a:spLocks noGrp="1"/>
          </p:cNvSpPr>
          <p:nvPr>
            <p:ph type="dt" sz="half" idx="10"/>
          </p:nvPr>
        </p:nvSpPr>
        <p:spPr/>
        <p:txBody>
          <a:bodyPr/>
          <a:lstStyle/>
          <a:p>
            <a:pPr>
              <a:defRPr/>
            </a:pPr>
            <a:fld id="{0AA901AE-8D76-40B6-9C45-7D3ADBFDA61E}" type="datetime3">
              <a:rPr lang="en-US" smtClean="0"/>
              <a:pPr>
                <a:defRPr/>
              </a:pPr>
              <a:t>12 February 2015</a:t>
            </a:fld>
            <a:endParaRPr lang="en-US"/>
          </a:p>
        </p:txBody>
      </p:sp>
      <p:sp>
        <p:nvSpPr>
          <p:cNvPr id="5" name="Footer Placeholder 4"/>
          <p:cNvSpPr>
            <a:spLocks noGrp="1"/>
          </p:cNvSpPr>
          <p:nvPr>
            <p:ph type="ftr" sz="quarter" idx="11"/>
          </p:nvPr>
        </p:nvSpPr>
        <p:spPr/>
        <p:txBody>
          <a:bodyPr/>
          <a:lstStyle/>
          <a:p>
            <a:pPr>
              <a:defRPr/>
            </a:pPr>
            <a:r>
              <a:rPr lang="ar-SA" dirty="0" smtClean="0"/>
              <a:t>دائرة الإحصاءات العامة</a:t>
            </a:r>
            <a:endParaRPr lang="en-US" dirty="0"/>
          </a:p>
        </p:txBody>
      </p:sp>
      <p:sp>
        <p:nvSpPr>
          <p:cNvPr id="6" name="Slide Number Placeholder 5"/>
          <p:cNvSpPr>
            <a:spLocks noGrp="1"/>
          </p:cNvSpPr>
          <p:nvPr>
            <p:ph type="sldNum" sz="quarter" idx="12"/>
          </p:nvPr>
        </p:nvSpPr>
        <p:spPr/>
        <p:txBody>
          <a:bodyPr/>
          <a:lstStyle/>
          <a:p>
            <a:pPr>
              <a:defRPr/>
            </a:pPr>
            <a:fld id="{D5A0FA9D-F6BC-4ADD-AE4F-54C2BB3FD685}" type="slidenum">
              <a:rPr lang="en-US" smtClean="0"/>
              <a:pPr>
                <a:defRPr/>
              </a:pPr>
              <a:t>31</a:t>
            </a:fld>
            <a:endParaRPr lang="en-US"/>
          </a:p>
        </p:txBody>
      </p:sp>
      <p:sp>
        <p:nvSpPr>
          <p:cNvPr id="8" name="Rectangle 7"/>
          <p:cNvSpPr/>
          <p:nvPr/>
        </p:nvSpPr>
        <p:spPr>
          <a:xfrm>
            <a:off x="76200" y="1676400"/>
            <a:ext cx="8763000" cy="2960554"/>
          </a:xfrm>
          <a:prstGeom prst="rect">
            <a:avLst/>
          </a:prstGeom>
        </p:spPr>
        <p:txBody>
          <a:bodyPr wrap="square">
            <a:spAutoFit/>
          </a:bodyPr>
          <a:lstStyle/>
          <a:p>
            <a:pPr marL="432435" indent="-342265" algn="just">
              <a:lnSpc>
                <a:spcPct val="150000"/>
              </a:lnSpc>
              <a:spcBef>
                <a:spcPts val="0"/>
              </a:spcBef>
              <a:spcAft>
                <a:spcPts val="1200"/>
              </a:spcAft>
            </a:pPr>
            <a:r>
              <a:rPr lang="ar-SA" sz="2000" b="1" dirty="0" smtClean="0">
                <a:effectLst/>
                <a:latin typeface="Times New Roman"/>
                <a:ea typeface="Times New Roman"/>
                <a:cs typeface="+mn-cs"/>
              </a:rPr>
              <a:t>المساعد الميداني للمدير التنفيذي للتعداد</a:t>
            </a:r>
            <a:endParaRPr lang="en-US" sz="2000" dirty="0" smtClean="0">
              <a:effectLst/>
              <a:latin typeface="Times New Roman"/>
              <a:ea typeface="Times New Roman"/>
              <a:cs typeface="+mn-cs"/>
            </a:endParaRPr>
          </a:p>
          <a:p>
            <a:pPr marL="342900" lvl="0" indent="-342900" algn="just">
              <a:lnSpc>
                <a:spcPct val="150000"/>
              </a:lnSpc>
              <a:spcBef>
                <a:spcPts val="0"/>
              </a:spcBef>
              <a:spcAft>
                <a:spcPts val="1200"/>
              </a:spcAft>
              <a:buSzPts val="1300"/>
              <a:buFont typeface="+mj-lt"/>
              <a:buAutoNum type="arabicPeriod"/>
            </a:pPr>
            <a:r>
              <a:rPr lang="ar-SA" sz="2000" dirty="0" smtClean="0">
                <a:effectLst/>
                <a:latin typeface="Times New Roman"/>
                <a:ea typeface="Times New Roman"/>
                <a:cs typeface="+mn-cs"/>
              </a:rPr>
              <a:t>المشاركة </a:t>
            </a:r>
            <a:r>
              <a:rPr lang="ar-SA" sz="2000" dirty="0" smtClean="0">
                <a:effectLst/>
                <a:latin typeface="Times New Roman"/>
                <a:ea typeface="Times New Roman"/>
                <a:cs typeface="+mn-cs"/>
              </a:rPr>
              <a:t>في الإشراف على تجهيز المكاتب الميدانية للتعداد.</a:t>
            </a:r>
            <a:endParaRPr lang="en-US" sz="2000" dirty="0" smtClean="0">
              <a:effectLst/>
              <a:latin typeface="Times New Roman"/>
              <a:ea typeface="Times New Roman"/>
              <a:cs typeface="+mn-cs"/>
            </a:endParaRPr>
          </a:p>
          <a:p>
            <a:pPr marL="342900" lvl="0" indent="-342900" algn="just">
              <a:lnSpc>
                <a:spcPct val="150000"/>
              </a:lnSpc>
              <a:spcBef>
                <a:spcPts val="0"/>
              </a:spcBef>
              <a:spcAft>
                <a:spcPts val="1200"/>
              </a:spcAft>
              <a:buSzPts val="1300"/>
              <a:buFont typeface="+mj-lt"/>
              <a:buAutoNum type="arabicPeriod"/>
            </a:pPr>
            <a:r>
              <a:rPr lang="ar-SA" sz="2000" dirty="0" smtClean="0">
                <a:effectLst/>
                <a:latin typeface="Times New Roman"/>
                <a:ea typeface="Times New Roman"/>
                <a:cs typeface="+mn-cs"/>
              </a:rPr>
              <a:t>الإشراف على الأعمال الميدانية للتحضير الجغرافي.</a:t>
            </a:r>
            <a:endParaRPr lang="en-US" sz="2000" dirty="0" smtClean="0">
              <a:effectLst/>
              <a:latin typeface="Times New Roman"/>
              <a:ea typeface="Times New Roman"/>
              <a:cs typeface="+mn-cs"/>
            </a:endParaRPr>
          </a:p>
          <a:p>
            <a:pPr marL="342900" lvl="0" indent="-342900" algn="just">
              <a:lnSpc>
                <a:spcPct val="150000"/>
              </a:lnSpc>
              <a:spcBef>
                <a:spcPts val="0"/>
              </a:spcBef>
              <a:spcAft>
                <a:spcPts val="1200"/>
              </a:spcAft>
              <a:buSzPts val="1300"/>
              <a:buFont typeface="+mj-lt"/>
              <a:buAutoNum type="arabicPeriod"/>
            </a:pPr>
            <a:r>
              <a:rPr lang="ar-SA" sz="2000" dirty="0" smtClean="0">
                <a:effectLst/>
                <a:latin typeface="Times New Roman"/>
                <a:ea typeface="Times New Roman"/>
                <a:cs typeface="+mn-cs"/>
              </a:rPr>
              <a:t>الإشراف على كافة الأمور الميدانية.</a:t>
            </a:r>
            <a:endParaRPr lang="en-US" sz="2000" dirty="0" smtClean="0">
              <a:effectLst/>
              <a:latin typeface="Times New Roman"/>
              <a:ea typeface="Times New Roman"/>
              <a:cs typeface="+mn-cs"/>
            </a:endParaRPr>
          </a:p>
          <a:p>
            <a:pPr marL="342900" indent="-342900">
              <a:lnSpc>
                <a:spcPct val="150000"/>
              </a:lnSpc>
              <a:buFont typeface="+mj-lt"/>
              <a:buAutoNum type="arabicPeriod"/>
            </a:pPr>
            <a:r>
              <a:rPr lang="ar-SA" sz="2000" dirty="0" smtClean="0">
                <a:effectLst/>
                <a:ea typeface="Times New Roman"/>
                <a:cs typeface="+mn-cs"/>
              </a:rPr>
              <a:t>إعداد التقارير الميدانية عن سير العمل ورفعها إلى المدير التنفيذي للتعداد.</a:t>
            </a:r>
            <a:endParaRPr lang="en-US" sz="2000" dirty="0">
              <a:effectLst/>
              <a:latin typeface="Times New Roman"/>
              <a:ea typeface="Times New Roman"/>
              <a:cs typeface="+mn-cs"/>
            </a:endParaRPr>
          </a:p>
        </p:txBody>
      </p:sp>
    </p:spTree>
    <p:extLst>
      <p:ext uri="{BB962C8B-B14F-4D97-AF65-F5344CB8AC3E}">
        <p14:creationId xmlns:p14="http://schemas.microsoft.com/office/powerpoint/2010/main" val="27527959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ar-JO"/>
          </a:p>
        </p:txBody>
      </p:sp>
      <p:sp>
        <p:nvSpPr>
          <p:cNvPr id="4" name="Date Placeholder 3"/>
          <p:cNvSpPr>
            <a:spLocks noGrp="1"/>
          </p:cNvSpPr>
          <p:nvPr>
            <p:ph type="dt" sz="half" idx="10"/>
          </p:nvPr>
        </p:nvSpPr>
        <p:spPr/>
        <p:txBody>
          <a:bodyPr/>
          <a:lstStyle/>
          <a:p>
            <a:pPr>
              <a:defRPr/>
            </a:pPr>
            <a:fld id="{0AA901AE-8D76-40B6-9C45-7D3ADBFDA61E}" type="datetime3">
              <a:rPr lang="en-US" smtClean="0"/>
              <a:pPr>
                <a:defRPr/>
              </a:pPr>
              <a:t>12 February 2015</a:t>
            </a:fld>
            <a:endParaRPr lang="en-US"/>
          </a:p>
        </p:txBody>
      </p:sp>
      <p:sp>
        <p:nvSpPr>
          <p:cNvPr id="5" name="Footer Placeholder 4"/>
          <p:cNvSpPr>
            <a:spLocks noGrp="1"/>
          </p:cNvSpPr>
          <p:nvPr>
            <p:ph type="ftr" sz="quarter" idx="11"/>
          </p:nvPr>
        </p:nvSpPr>
        <p:spPr/>
        <p:txBody>
          <a:bodyPr/>
          <a:lstStyle/>
          <a:p>
            <a:pPr>
              <a:defRPr/>
            </a:pPr>
            <a:r>
              <a:rPr lang="ar-SA" dirty="0" smtClean="0"/>
              <a:t>دائرة الإحصاءات العامة</a:t>
            </a:r>
            <a:endParaRPr lang="en-US" dirty="0"/>
          </a:p>
        </p:txBody>
      </p:sp>
      <p:sp>
        <p:nvSpPr>
          <p:cNvPr id="6" name="Slide Number Placeholder 5"/>
          <p:cNvSpPr>
            <a:spLocks noGrp="1"/>
          </p:cNvSpPr>
          <p:nvPr>
            <p:ph type="sldNum" sz="quarter" idx="12"/>
          </p:nvPr>
        </p:nvSpPr>
        <p:spPr/>
        <p:txBody>
          <a:bodyPr/>
          <a:lstStyle/>
          <a:p>
            <a:pPr>
              <a:defRPr/>
            </a:pPr>
            <a:fld id="{D5A0FA9D-F6BC-4ADD-AE4F-54C2BB3FD685}" type="slidenum">
              <a:rPr lang="en-US" smtClean="0"/>
              <a:pPr>
                <a:defRPr/>
              </a:pPr>
              <a:t>32</a:t>
            </a:fld>
            <a:endParaRPr lang="en-US"/>
          </a:p>
        </p:txBody>
      </p:sp>
      <p:sp>
        <p:nvSpPr>
          <p:cNvPr id="8" name="Rectangle 7"/>
          <p:cNvSpPr/>
          <p:nvPr/>
        </p:nvSpPr>
        <p:spPr>
          <a:xfrm>
            <a:off x="76200" y="1676400"/>
            <a:ext cx="8763000" cy="4324261"/>
          </a:xfrm>
          <a:prstGeom prst="rect">
            <a:avLst/>
          </a:prstGeom>
        </p:spPr>
        <p:txBody>
          <a:bodyPr wrap="square">
            <a:spAutoFit/>
          </a:bodyPr>
          <a:lstStyle/>
          <a:p>
            <a:pPr marL="432435" indent="-342265" algn="just">
              <a:lnSpc>
                <a:spcPts val="1800"/>
              </a:lnSpc>
              <a:spcBef>
                <a:spcPts val="0"/>
              </a:spcBef>
              <a:spcAft>
                <a:spcPts val="1200"/>
              </a:spcAft>
            </a:pPr>
            <a:r>
              <a:rPr lang="ar-SA" sz="2000" b="1" dirty="0" smtClean="0">
                <a:effectLst/>
                <a:latin typeface="Times New Roman"/>
                <a:ea typeface="Times New Roman"/>
                <a:cs typeface="+mn-cs"/>
              </a:rPr>
              <a:t>المنسق/ مساعد المنسق (كل في منطقة عمله)</a:t>
            </a:r>
            <a:endParaRPr lang="en-US" sz="2000" dirty="0" smtClean="0">
              <a:effectLst/>
              <a:latin typeface="Times New Roman"/>
              <a:ea typeface="Times New Roman"/>
              <a:cs typeface="+mn-cs"/>
            </a:endParaRPr>
          </a:p>
          <a:p>
            <a:pPr marL="457200" lvl="0" indent="-457200" algn="just">
              <a:lnSpc>
                <a:spcPts val="1800"/>
              </a:lnSpc>
              <a:spcBef>
                <a:spcPts val="0"/>
              </a:spcBef>
              <a:spcAft>
                <a:spcPts val="1200"/>
              </a:spcAft>
              <a:buSzPts val="1300"/>
              <a:buFont typeface="+mj-lt"/>
              <a:buAutoNum type="arabicPeriod"/>
              <a:tabLst>
                <a:tab pos="685800" algn="l"/>
              </a:tabLst>
            </a:pPr>
            <a:r>
              <a:rPr lang="ar-SA" sz="2000" dirty="0" smtClean="0">
                <a:effectLst/>
                <a:latin typeface="Times New Roman"/>
                <a:ea typeface="Times New Roman"/>
                <a:cs typeface="+mn-cs"/>
              </a:rPr>
              <a:t>المسؤولية </a:t>
            </a:r>
            <a:r>
              <a:rPr lang="ar-SA" sz="2000" dirty="0" smtClean="0">
                <a:effectLst/>
                <a:latin typeface="Times New Roman"/>
                <a:ea typeface="Times New Roman"/>
                <a:cs typeface="+mn-cs"/>
              </a:rPr>
              <a:t>الفنية والإدارية والميدانية المتعلقة بأعمال التعداد في منطقة العد المنوطة به.</a:t>
            </a:r>
            <a:endParaRPr lang="en-US" sz="2000" dirty="0" smtClean="0">
              <a:effectLst/>
              <a:latin typeface="Times New Roman"/>
              <a:ea typeface="Times New Roman"/>
              <a:cs typeface="+mn-cs"/>
            </a:endParaRPr>
          </a:p>
          <a:p>
            <a:pPr marL="457200" lvl="0" indent="-457200" algn="just">
              <a:lnSpc>
                <a:spcPts val="1800"/>
              </a:lnSpc>
              <a:spcBef>
                <a:spcPts val="0"/>
              </a:spcBef>
              <a:spcAft>
                <a:spcPts val="1200"/>
              </a:spcAft>
              <a:buSzPts val="1300"/>
              <a:buFont typeface="+mj-lt"/>
              <a:buAutoNum type="arabicPeriod"/>
              <a:tabLst>
                <a:tab pos="685800" algn="l"/>
              </a:tabLst>
            </a:pPr>
            <a:r>
              <a:rPr lang="ar-SA" sz="2000" dirty="0" smtClean="0">
                <a:effectLst/>
                <a:latin typeface="Times New Roman"/>
                <a:ea typeface="Times New Roman"/>
                <a:cs typeface="+mn-cs"/>
              </a:rPr>
              <a:t>المشاركة في تدريب المشرفين والمراقبين والباحثين للعد.</a:t>
            </a:r>
            <a:endParaRPr lang="en-US" sz="2000" dirty="0" smtClean="0">
              <a:effectLst/>
              <a:latin typeface="Times New Roman"/>
              <a:ea typeface="Times New Roman"/>
              <a:cs typeface="+mn-cs"/>
            </a:endParaRPr>
          </a:p>
          <a:p>
            <a:pPr marL="457200" lvl="0" indent="-457200" algn="just">
              <a:lnSpc>
                <a:spcPts val="1800"/>
              </a:lnSpc>
              <a:spcBef>
                <a:spcPts val="0"/>
              </a:spcBef>
              <a:spcAft>
                <a:spcPts val="1200"/>
              </a:spcAft>
              <a:buSzPts val="1300"/>
              <a:buFont typeface="+mj-lt"/>
              <a:buAutoNum type="arabicPeriod"/>
              <a:tabLst>
                <a:tab pos="685800" algn="l"/>
              </a:tabLst>
            </a:pPr>
            <a:r>
              <a:rPr lang="ar-SA" sz="2000" dirty="0" smtClean="0">
                <a:effectLst/>
                <a:latin typeface="Times New Roman"/>
                <a:ea typeface="Times New Roman"/>
                <a:cs typeface="+mn-cs"/>
              </a:rPr>
              <a:t>استلام مناطق العمل وباقي المستلزمات المخصصة وتسليمها إلى المشرفين فيما يخص مناطقهم واستردادها في نهاية عمليات العد وتسليمها إلى المنسق.</a:t>
            </a:r>
            <a:endParaRPr lang="en-US" sz="2000" dirty="0" smtClean="0">
              <a:effectLst/>
              <a:latin typeface="Times New Roman"/>
              <a:ea typeface="Times New Roman"/>
              <a:cs typeface="+mn-cs"/>
            </a:endParaRPr>
          </a:p>
          <a:p>
            <a:pPr marL="457200" lvl="0" indent="-457200" algn="just">
              <a:lnSpc>
                <a:spcPts val="1800"/>
              </a:lnSpc>
              <a:spcBef>
                <a:spcPts val="0"/>
              </a:spcBef>
              <a:spcAft>
                <a:spcPts val="1200"/>
              </a:spcAft>
              <a:buSzPts val="1300"/>
              <a:buFont typeface="+mj-lt"/>
              <a:buAutoNum type="arabicPeriod"/>
              <a:tabLst>
                <a:tab pos="685800" algn="l"/>
              </a:tabLst>
            </a:pPr>
            <a:r>
              <a:rPr lang="ar-SA" sz="2000" dirty="0" smtClean="0">
                <a:effectLst/>
                <a:latin typeface="Times New Roman"/>
                <a:ea typeface="Times New Roman"/>
                <a:cs typeface="+mn-cs"/>
              </a:rPr>
              <a:t>إجراء الجولات الميدانية للتعرف على منطقته والإحاطة الكاملة والدقيقة بمكوناتها.</a:t>
            </a:r>
            <a:endParaRPr lang="en-US" sz="2000" dirty="0" smtClean="0">
              <a:effectLst/>
              <a:latin typeface="Times New Roman"/>
              <a:ea typeface="Times New Roman"/>
              <a:cs typeface="+mn-cs"/>
            </a:endParaRPr>
          </a:p>
          <a:p>
            <a:pPr marL="457200" lvl="0" indent="-457200" algn="just">
              <a:lnSpc>
                <a:spcPts val="1800"/>
              </a:lnSpc>
              <a:spcBef>
                <a:spcPts val="0"/>
              </a:spcBef>
              <a:spcAft>
                <a:spcPts val="1200"/>
              </a:spcAft>
              <a:buSzPts val="1300"/>
              <a:buFont typeface="+mj-lt"/>
              <a:buAutoNum type="arabicPeriod"/>
              <a:tabLst>
                <a:tab pos="685800" algn="l"/>
              </a:tabLst>
            </a:pPr>
            <a:r>
              <a:rPr lang="ar-SA" sz="2000" dirty="0" smtClean="0">
                <a:effectLst/>
                <a:latin typeface="Times New Roman"/>
                <a:ea typeface="Times New Roman"/>
                <a:cs typeface="+mn-cs"/>
              </a:rPr>
              <a:t>القيام بالمهام ذات العلاقة بعملية العد وفق الخطة الميدانية المقرة لمنطقة عمله.</a:t>
            </a:r>
            <a:endParaRPr lang="en-US" sz="2000" dirty="0" smtClean="0">
              <a:effectLst/>
              <a:latin typeface="Times New Roman"/>
              <a:ea typeface="Times New Roman"/>
              <a:cs typeface="+mn-cs"/>
            </a:endParaRPr>
          </a:p>
          <a:p>
            <a:pPr marL="457200" lvl="0" indent="-457200" algn="just">
              <a:lnSpc>
                <a:spcPts val="1800"/>
              </a:lnSpc>
              <a:spcBef>
                <a:spcPts val="0"/>
              </a:spcBef>
              <a:spcAft>
                <a:spcPts val="1200"/>
              </a:spcAft>
              <a:buSzPts val="1300"/>
              <a:buFont typeface="+mj-lt"/>
              <a:buAutoNum type="arabicPeriod"/>
              <a:tabLst>
                <a:tab pos="685800" algn="l"/>
              </a:tabLst>
            </a:pPr>
            <a:r>
              <a:rPr lang="ar-SA" sz="2000" dirty="0" smtClean="0">
                <a:effectLst/>
                <a:latin typeface="Times New Roman"/>
                <a:ea typeface="Times New Roman"/>
                <a:cs typeface="+mn-cs"/>
              </a:rPr>
              <a:t>إعداد التقارير الدورية والنهائية عن تقدم العمل وسيره وفقاً لمراحل العمل.</a:t>
            </a:r>
            <a:endParaRPr lang="en-US" sz="2000" dirty="0" smtClean="0">
              <a:effectLst/>
              <a:latin typeface="Times New Roman"/>
              <a:ea typeface="Times New Roman"/>
              <a:cs typeface="+mn-cs"/>
            </a:endParaRPr>
          </a:p>
          <a:p>
            <a:pPr marL="457200" lvl="0" indent="-457200" algn="just">
              <a:lnSpc>
                <a:spcPts val="1800"/>
              </a:lnSpc>
              <a:spcBef>
                <a:spcPts val="0"/>
              </a:spcBef>
              <a:spcAft>
                <a:spcPts val="1200"/>
              </a:spcAft>
              <a:buSzPts val="1300"/>
              <a:buFont typeface="+mj-lt"/>
              <a:buAutoNum type="arabicPeriod"/>
              <a:tabLst>
                <a:tab pos="685800" algn="l"/>
              </a:tabLst>
            </a:pPr>
            <a:r>
              <a:rPr lang="ar-SA" sz="2000" dirty="0" smtClean="0">
                <a:effectLst/>
                <a:latin typeface="Times New Roman"/>
                <a:ea typeface="Times New Roman"/>
                <a:cs typeface="+mn-cs"/>
              </a:rPr>
              <a:t>استرداد المطبوعات والمعدات وكافة مستلزمات التعداد الأخرى من المراقبين وتسليمها إلى الإدارة المركزية في عمان وفقاً للخطة المقرة لذلك.</a:t>
            </a:r>
            <a:endParaRPr lang="en-US" sz="2000" dirty="0" smtClean="0">
              <a:effectLst/>
              <a:latin typeface="Times New Roman"/>
              <a:ea typeface="Times New Roman"/>
              <a:cs typeface="+mn-cs"/>
            </a:endParaRPr>
          </a:p>
          <a:p>
            <a:pPr marL="457200" lvl="0" indent="-457200" algn="just">
              <a:lnSpc>
                <a:spcPts val="1800"/>
              </a:lnSpc>
              <a:spcBef>
                <a:spcPts val="0"/>
              </a:spcBef>
              <a:spcAft>
                <a:spcPts val="1200"/>
              </a:spcAft>
              <a:buSzPts val="1300"/>
              <a:buFont typeface="+mj-lt"/>
              <a:buAutoNum type="arabicPeriod"/>
              <a:tabLst>
                <a:tab pos="685800" algn="l"/>
              </a:tabLst>
            </a:pPr>
            <a:r>
              <a:rPr lang="ar-SA" sz="2000" dirty="0" smtClean="0">
                <a:effectLst/>
                <a:latin typeface="Times New Roman"/>
                <a:ea typeface="Times New Roman"/>
                <a:cs typeface="+mn-cs"/>
              </a:rPr>
              <a:t>تنفيذ البرنامج الإعلامي فيما يخص منطقته. </a:t>
            </a:r>
            <a:endParaRPr lang="ar-JO" sz="2000" dirty="0" smtClean="0">
              <a:effectLst/>
              <a:latin typeface="Times New Roman"/>
              <a:ea typeface="Times New Roman"/>
              <a:cs typeface="+mn-cs"/>
            </a:endParaRPr>
          </a:p>
          <a:p>
            <a:pPr marL="457200" lvl="0" indent="-457200">
              <a:buFont typeface="+mj-lt"/>
              <a:buAutoNum type="arabicPeriod"/>
            </a:pPr>
            <a:r>
              <a:rPr lang="ar-SA" sz="2000" dirty="0">
                <a:solidFill>
                  <a:prstClr val="black"/>
                </a:solidFill>
                <a:ea typeface="Times New Roman"/>
                <a:cs typeface="Arial"/>
              </a:rPr>
              <a:t>تجهيز البيانات لمنطقة عمله تمهيداً لإعداد النتائج الأولية</a:t>
            </a:r>
            <a:r>
              <a:rPr lang="ar-SA" sz="2000" dirty="0" smtClean="0">
                <a:solidFill>
                  <a:prstClr val="black"/>
                </a:solidFill>
                <a:ea typeface="Times New Roman"/>
                <a:cs typeface="Arial"/>
              </a:rPr>
              <a:t>.</a:t>
            </a:r>
            <a:endParaRPr lang="en-US" sz="2000" dirty="0" smtClean="0">
              <a:effectLst/>
              <a:latin typeface="Times New Roman"/>
              <a:ea typeface="Times New Roman"/>
              <a:cs typeface="+mn-cs"/>
            </a:endParaRPr>
          </a:p>
        </p:txBody>
      </p:sp>
    </p:spTree>
    <p:extLst>
      <p:ext uri="{BB962C8B-B14F-4D97-AF65-F5344CB8AC3E}">
        <p14:creationId xmlns:p14="http://schemas.microsoft.com/office/powerpoint/2010/main" val="35641323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ar-JO"/>
          </a:p>
        </p:txBody>
      </p:sp>
      <p:sp>
        <p:nvSpPr>
          <p:cNvPr id="4" name="Date Placeholder 3"/>
          <p:cNvSpPr>
            <a:spLocks noGrp="1"/>
          </p:cNvSpPr>
          <p:nvPr>
            <p:ph type="dt" sz="half" idx="10"/>
          </p:nvPr>
        </p:nvSpPr>
        <p:spPr/>
        <p:txBody>
          <a:bodyPr/>
          <a:lstStyle/>
          <a:p>
            <a:pPr>
              <a:defRPr/>
            </a:pPr>
            <a:fld id="{0AA901AE-8D76-40B6-9C45-7D3ADBFDA61E}" type="datetime3">
              <a:rPr lang="en-US" smtClean="0"/>
              <a:pPr>
                <a:defRPr/>
              </a:pPr>
              <a:t>12 February 2015</a:t>
            </a:fld>
            <a:endParaRPr lang="en-US"/>
          </a:p>
        </p:txBody>
      </p:sp>
      <p:sp>
        <p:nvSpPr>
          <p:cNvPr id="5" name="Footer Placeholder 4"/>
          <p:cNvSpPr>
            <a:spLocks noGrp="1"/>
          </p:cNvSpPr>
          <p:nvPr>
            <p:ph type="ftr" sz="quarter" idx="11"/>
          </p:nvPr>
        </p:nvSpPr>
        <p:spPr/>
        <p:txBody>
          <a:bodyPr/>
          <a:lstStyle/>
          <a:p>
            <a:pPr>
              <a:defRPr/>
            </a:pPr>
            <a:r>
              <a:rPr lang="ar-SA" dirty="0" smtClean="0"/>
              <a:t>دائرة الإحصاءات العامة</a:t>
            </a:r>
            <a:endParaRPr lang="en-US" dirty="0"/>
          </a:p>
        </p:txBody>
      </p:sp>
      <p:sp>
        <p:nvSpPr>
          <p:cNvPr id="6" name="Slide Number Placeholder 5"/>
          <p:cNvSpPr>
            <a:spLocks noGrp="1"/>
          </p:cNvSpPr>
          <p:nvPr>
            <p:ph type="sldNum" sz="quarter" idx="12"/>
          </p:nvPr>
        </p:nvSpPr>
        <p:spPr/>
        <p:txBody>
          <a:bodyPr/>
          <a:lstStyle/>
          <a:p>
            <a:pPr>
              <a:defRPr/>
            </a:pPr>
            <a:fld id="{D5A0FA9D-F6BC-4ADD-AE4F-54C2BB3FD685}" type="slidenum">
              <a:rPr lang="en-US" smtClean="0"/>
              <a:pPr>
                <a:defRPr/>
              </a:pPr>
              <a:t>33</a:t>
            </a:fld>
            <a:endParaRPr lang="en-US"/>
          </a:p>
        </p:txBody>
      </p:sp>
      <p:sp>
        <p:nvSpPr>
          <p:cNvPr id="8" name="Rectangle 7"/>
          <p:cNvSpPr/>
          <p:nvPr/>
        </p:nvSpPr>
        <p:spPr>
          <a:xfrm>
            <a:off x="76200" y="1676400"/>
            <a:ext cx="8763000" cy="4293483"/>
          </a:xfrm>
          <a:prstGeom prst="rect">
            <a:avLst/>
          </a:prstGeom>
        </p:spPr>
        <p:txBody>
          <a:bodyPr wrap="square">
            <a:spAutoFit/>
          </a:bodyPr>
          <a:lstStyle/>
          <a:p>
            <a:pPr marL="432435" indent="-342265" algn="just">
              <a:lnSpc>
                <a:spcPts val="1800"/>
              </a:lnSpc>
              <a:spcBef>
                <a:spcPts val="0"/>
              </a:spcBef>
              <a:spcAft>
                <a:spcPts val="1200"/>
              </a:spcAft>
            </a:pPr>
            <a:r>
              <a:rPr lang="ar-JO" sz="2000" b="1" dirty="0" smtClean="0">
                <a:effectLst/>
                <a:latin typeface="Times New Roman"/>
                <a:ea typeface="Times New Roman"/>
                <a:cs typeface="+mn-cs"/>
              </a:rPr>
              <a:t>المفتش</a:t>
            </a:r>
            <a:endParaRPr lang="en-US" sz="2000" dirty="0" smtClean="0">
              <a:effectLst/>
              <a:latin typeface="Times New Roman"/>
              <a:ea typeface="Times New Roman"/>
              <a:cs typeface="+mn-cs"/>
            </a:endParaRPr>
          </a:p>
          <a:p>
            <a:pPr marL="342900" lvl="0" indent="-342900" algn="just">
              <a:lnSpc>
                <a:spcPts val="1800"/>
              </a:lnSpc>
              <a:spcBef>
                <a:spcPts val="0"/>
              </a:spcBef>
              <a:spcAft>
                <a:spcPts val="1200"/>
              </a:spcAft>
              <a:buSzPts val="1300"/>
              <a:buFont typeface="Times New Roman"/>
              <a:buAutoNum type="arabicPeriod"/>
            </a:pPr>
            <a:r>
              <a:rPr lang="ar-SA" sz="2000" dirty="0" smtClean="0">
                <a:effectLst/>
                <a:latin typeface="Times New Roman"/>
                <a:ea typeface="Times New Roman"/>
                <a:cs typeface="+mn-cs"/>
              </a:rPr>
              <a:t>المسؤولية </a:t>
            </a:r>
            <a:r>
              <a:rPr lang="ar-SA" sz="2000" dirty="0" smtClean="0">
                <a:effectLst/>
                <a:latin typeface="Times New Roman"/>
                <a:ea typeface="Times New Roman"/>
                <a:cs typeface="+mn-cs"/>
              </a:rPr>
              <a:t>الفنية والإدارية والميدانية المتعلقة بأعمال التعداد في منطقة العد المنوطة به.</a:t>
            </a:r>
            <a:endParaRPr lang="en-US" sz="2000" dirty="0" smtClean="0">
              <a:effectLst/>
              <a:latin typeface="Times New Roman"/>
              <a:ea typeface="Times New Roman"/>
              <a:cs typeface="+mn-cs"/>
            </a:endParaRPr>
          </a:p>
          <a:p>
            <a:pPr marL="342900" lvl="0" indent="-342900" algn="just">
              <a:lnSpc>
                <a:spcPts val="1800"/>
              </a:lnSpc>
              <a:spcBef>
                <a:spcPts val="0"/>
              </a:spcBef>
              <a:spcAft>
                <a:spcPts val="1200"/>
              </a:spcAft>
              <a:buSzPts val="1300"/>
              <a:buFont typeface="Times New Roman"/>
              <a:buAutoNum type="arabicPeriod"/>
            </a:pPr>
            <a:r>
              <a:rPr lang="ar-SA" sz="2000" dirty="0" smtClean="0">
                <a:effectLst/>
                <a:latin typeface="Times New Roman"/>
                <a:ea typeface="Times New Roman"/>
                <a:cs typeface="+mn-cs"/>
              </a:rPr>
              <a:t>المشاركة في تدريب المراقبين والباحثين للعد.</a:t>
            </a:r>
            <a:endParaRPr lang="en-US" sz="2000" dirty="0" smtClean="0">
              <a:effectLst/>
              <a:latin typeface="Times New Roman"/>
              <a:ea typeface="Times New Roman"/>
              <a:cs typeface="+mn-cs"/>
            </a:endParaRPr>
          </a:p>
          <a:p>
            <a:pPr marL="342900" lvl="0" indent="-342900" algn="just">
              <a:lnSpc>
                <a:spcPts val="1800"/>
              </a:lnSpc>
              <a:spcBef>
                <a:spcPts val="0"/>
              </a:spcBef>
              <a:spcAft>
                <a:spcPts val="1200"/>
              </a:spcAft>
              <a:buSzPts val="1300"/>
              <a:buFont typeface="Times New Roman"/>
              <a:buAutoNum type="arabicPeriod"/>
            </a:pPr>
            <a:r>
              <a:rPr lang="ar-SA" sz="2000" dirty="0" smtClean="0">
                <a:effectLst/>
                <a:latin typeface="Times New Roman"/>
                <a:ea typeface="Times New Roman"/>
                <a:cs typeface="+mn-cs"/>
              </a:rPr>
              <a:t>استلام مناطق العمل وسائر المستلزمات المخصصة له وتسليمها إلى المراقبين فيما يخص مناطقهم واستردادها في نهاية عمليات العد وتسليمها إلى المنسق.</a:t>
            </a:r>
            <a:endParaRPr lang="en-US" sz="2000" dirty="0" smtClean="0">
              <a:effectLst/>
              <a:latin typeface="Times New Roman"/>
              <a:ea typeface="Times New Roman"/>
              <a:cs typeface="+mn-cs"/>
            </a:endParaRPr>
          </a:p>
          <a:p>
            <a:pPr marL="342900" lvl="0" indent="-342900" algn="just">
              <a:lnSpc>
                <a:spcPts val="1800"/>
              </a:lnSpc>
              <a:spcBef>
                <a:spcPts val="0"/>
              </a:spcBef>
              <a:spcAft>
                <a:spcPts val="1200"/>
              </a:spcAft>
              <a:buSzPts val="1300"/>
              <a:buFont typeface="Times New Roman"/>
              <a:buAutoNum type="arabicPeriod"/>
            </a:pPr>
            <a:r>
              <a:rPr lang="ar-SA" sz="2000" dirty="0" smtClean="0">
                <a:effectLst/>
                <a:latin typeface="Times New Roman"/>
                <a:ea typeface="Times New Roman"/>
                <a:cs typeface="+mn-cs"/>
              </a:rPr>
              <a:t>إجراء الجولات الميدانية للتعرف عن منطقته والإحاطة الكاملة والدقيقة بمكوناتها .</a:t>
            </a:r>
            <a:endParaRPr lang="en-US" sz="2000" dirty="0" smtClean="0">
              <a:effectLst/>
              <a:latin typeface="Times New Roman"/>
              <a:ea typeface="Times New Roman"/>
              <a:cs typeface="+mn-cs"/>
            </a:endParaRPr>
          </a:p>
          <a:p>
            <a:pPr marL="342900" lvl="0" indent="-342900" algn="just">
              <a:lnSpc>
                <a:spcPts val="1800"/>
              </a:lnSpc>
              <a:spcBef>
                <a:spcPts val="0"/>
              </a:spcBef>
              <a:spcAft>
                <a:spcPts val="1200"/>
              </a:spcAft>
              <a:buSzPts val="1300"/>
              <a:buFont typeface="Times New Roman"/>
              <a:buAutoNum type="arabicPeriod"/>
            </a:pPr>
            <a:r>
              <a:rPr lang="ar-SA" sz="2000" dirty="0" smtClean="0">
                <a:effectLst/>
                <a:latin typeface="Times New Roman"/>
                <a:ea typeface="Times New Roman"/>
                <a:cs typeface="+mn-cs"/>
              </a:rPr>
              <a:t>القيام بالمهام ذات العلاقة بعملية العد وفق الخطة الميدانية المقرة لمنطقة عمله.</a:t>
            </a:r>
            <a:endParaRPr lang="en-US" sz="2000" dirty="0" smtClean="0">
              <a:effectLst/>
              <a:latin typeface="Times New Roman"/>
              <a:ea typeface="Times New Roman"/>
              <a:cs typeface="+mn-cs"/>
            </a:endParaRPr>
          </a:p>
          <a:p>
            <a:pPr marL="342900" lvl="0" indent="-342900" algn="just">
              <a:lnSpc>
                <a:spcPts val="1800"/>
              </a:lnSpc>
              <a:spcBef>
                <a:spcPts val="0"/>
              </a:spcBef>
              <a:spcAft>
                <a:spcPts val="1200"/>
              </a:spcAft>
              <a:buSzPts val="1300"/>
              <a:buFont typeface="Times New Roman"/>
              <a:buAutoNum type="arabicPeriod"/>
            </a:pPr>
            <a:r>
              <a:rPr lang="ar-SA" sz="2000" dirty="0" smtClean="0">
                <a:effectLst/>
                <a:latin typeface="Times New Roman"/>
                <a:ea typeface="Times New Roman"/>
                <a:cs typeface="+mn-cs"/>
              </a:rPr>
              <a:t>إعداد التقارير الدورية والنهائية عن تقدم العمل وسيره وفقاً لمراحل العمل.</a:t>
            </a:r>
            <a:endParaRPr lang="en-US" sz="2000" dirty="0" smtClean="0">
              <a:effectLst/>
              <a:latin typeface="Times New Roman"/>
              <a:ea typeface="Times New Roman"/>
              <a:cs typeface="+mn-cs"/>
            </a:endParaRPr>
          </a:p>
          <a:p>
            <a:pPr marL="342900" lvl="0" indent="-342900" algn="just">
              <a:lnSpc>
                <a:spcPts val="1800"/>
              </a:lnSpc>
              <a:spcBef>
                <a:spcPts val="0"/>
              </a:spcBef>
              <a:spcAft>
                <a:spcPts val="1200"/>
              </a:spcAft>
              <a:buSzPts val="1300"/>
              <a:buFont typeface="Times New Roman"/>
              <a:buAutoNum type="arabicPeriod"/>
            </a:pPr>
            <a:r>
              <a:rPr lang="ar-SA" sz="2000" dirty="0" smtClean="0">
                <a:effectLst/>
                <a:latin typeface="Times New Roman"/>
                <a:ea typeface="Times New Roman"/>
                <a:cs typeface="+mn-cs"/>
              </a:rPr>
              <a:t>استرداد المطبوعات والمعدات وكافة مستلزمات التعداد الأخرى من المراقبين وتسليمها إلى الإدارة المركزية </a:t>
            </a:r>
            <a:r>
              <a:rPr lang="ar-JO" sz="2000" dirty="0" smtClean="0">
                <a:effectLst/>
                <a:latin typeface="Times New Roman"/>
                <a:ea typeface="Times New Roman"/>
                <a:cs typeface="+mn-cs"/>
              </a:rPr>
              <a:t>للتعداد</a:t>
            </a:r>
            <a:r>
              <a:rPr lang="ar-SA" sz="2000" dirty="0" smtClean="0">
                <a:effectLst/>
                <a:latin typeface="Times New Roman"/>
                <a:ea typeface="Times New Roman"/>
                <a:cs typeface="+mn-cs"/>
              </a:rPr>
              <a:t> </a:t>
            </a:r>
            <a:r>
              <a:rPr lang="ar-SA" sz="2000" dirty="0" smtClean="0">
                <a:effectLst/>
                <a:latin typeface="Times New Roman"/>
                <a:ea typeface="Times New Roman"/>
                <a:cs typeface="+mn-cs"/>
              </a:rPr>
              <a:t>وفقاً للخطة المقرة لذلك.</a:t>
            </a:r>
            <a:endParaRPr lang="en-US" sz="2000" dirty="0" smtClean="0">
              <a:effectLst/>
              <a:latin typeface="Times New Roman"/>
              <a:ea typeface="Times New Roman"/>
              <a:cs typeface="+mn-cs"/>
            </a:endParaRPr>
          </a:p>
          <a:p>
            <a:pPr marL="342900" lvl="0" indent="-342900" algn="just">
              <a:lnSpc>
                <a:spcPts val="1800"/>
              </a:lnSpc>
              <a:spcBef>
                <a:spcPts val="0"/>
              </a:spcBef>
              <a:spcAft>
                <a:spcPts val="1200"/>
              </a:spcAft>
              <a:buSzPts val="1300"/>
              <a:buFont typeface="Times New Roman"/>
              <a:buAutoNum type="arabicPeriod"/>
            </a:pPr>
            <a:r>
              <a:rPr lang="ar-SA" sz="2000" dirty="0" smtClean="0">
                <a:effectLst/>
                <a:latin typeface="Times New Roman"/>
                <a:ea typeface="Times New Roman"/>
                <a:cs typeface="+mn-cs"/>
              </a:rPr>
              <a:t>تنفيذ البرنامج الإعلامي فيما يخص منطقته. </a:t>
            </a:r>
            <a:endParaRPr lang="en-US" sz="2000" dirty="0" smtClean="0">
              <a:effectLst/>
              <a:latin typeface="Times New Roman"/>
              <a:ea typeface="Times New Roman"/>
              <a:cs typeface="+mn-cs"/>
            </a:endParaRPr>
          </a:p>
          <a:p>
            <a:pPr marL="342900" indent="-342900">
              <a:buFont typeface="+mj-lt"/>
              <a:buAutoNum type="arabicPeriod"/>
            </a:pPr>
            <a:r>
              <a:rPr lang="ar-SA" sz="2000" dirty="0" smtClean="0">
                <a:effectLst/>
                <a:ea typeface="Times New Roman"/>
                <a:cs typeface="+mn-cs"/>
              </a:rPr>
              <a:t>تجهيز البيانات لمنطقة عمله تمهيداً لإعداد النتائج الأولية</a:t>
            </a:r>
            <a:endParaRPr lang="en-US" sz="2000" dirty="0">
              <a:effectLst/>
              <a:latin typeface="Times New Roman"/>
              <a:ea typeface="Times New Roman"/>
              <a:cs typeface="+mn-cs"/>
            </a:endParaRPr>
          </a:p>
        </p:txBody>
      </p:sp>
    </p:spTree>
    <p:extLst>
      <p:ext uri="{BB962C8B-B14F-4D97-AF65-F5344CB8AC3E}">
        <p14:creationId xmlns:p14="http://schemas.microsoft.com/office/powerpoint/2010/main" val="25332011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ar-JO"/>
          </a:p>
        </p:txBody>
      </p:sp>
      <p:sp>
        <p:nvSpPr>
          <p:cNvPr id="4" name="Date Placeholder 3"/>
          <p:cNvSpPr>
            <a:spLocks noGrp="1"/>
          </p:cNvSpPr>
          <p:nvPr>
            <p:ph type="dt" sz="half" idx="10"/>
          </p:nvPr>
        </p:nvSpPr>
        <p:spPr/>
        <p:txBody>
          <a:bodyPr/>
          <a:lstStyle/>
          <a:p>
            <a:pPr>
              <a:defRPr/>
            </a:pPr>
            <a:fld id="{0AA901AE-8D76-40B6-9C45-7D3ADBFDA61E}" type="datetime3">
              <a:rPr lang="en-US" smtClean="0"/>
              <a:pPr>
                <a:defRPr/>
              </a:pPr>
              <a:t>12 February 2015</a:t>
            </a:fld>
            <a:endParaRPr lang="en-US"/>
          </a:p>
        </p:txBody>
      </p:sp>
      <p:sp>
        <p:nvSpPr>
          <p:cNvPr id="5" name="Footer Placeholder 4"/>
          <p:cNvSpPr>
            <a:spLocks noGrp="1"/>
          </p:cNvSpPr>
          <p:nvPr>
            <p:ph type="ftr" sz="quarter" idx="11"/>
          </p:nvPr>
        </p:nvSpPr>
        <p:spPr/>
        <p:txBody>
          <a:bodyPr/>
          <a:lstStyle/>
          <a:p>
            <a:pPr>
              <a:defRPr/>
            </a:pPr>
            <a:r>
              <a:rPr lang="ar-SA" dirty="0" smtClean="0"/>
              <a:t>دائرة الإحصاءات العامة</a:t>
            </a:r>
            <a:endParaRPr lang="en-US" dirty="0"/>
          </a:p>
        </p:txBody>
      </p:sp>
      <p:sp>
        <p:nvSpPr>
          <p:cNvPr id="6" name="Slide Number Placeholder 5"/>
          <p:cNvSpPr>
            <a:spLocks noGrp="1"/>
          </p:cNvSpPr>
          <p:nvPr>
            <p:ph type="sldNum" sz="quarter" idx="12"/>
          </p:nvPr>
        </p:nvSpPr>
        <p:spPr/>
        <p:txBody>
          <a:bodyPr/>
          <a:lstStyle/>
          <a:p>
            <a:pPr>
              <a:defRPr/>
            </a:pPr>
            <a:fld id="{D5A0FA9D-F6BC-4ADD-AE4F-54C2BB3FD685}" type="slidenum">
              <a:rPr lang="en-US" smtClean="0"/>
              <a:pPr>
                <a:defRPr/>
              </a:pPr>
              <a:t>34</a:t>
            </a:fld>
            <a:endParaRPr lang="en-US"/>
          </a:p>
        </p:txBody>
      </p:sp>
      <p:sp>
        <p:nvSpPr>
          <p:cNvPr id="8" name="Rectangle 7"/>
          <p:cNvSpPr/>
          <p:nvPr/>
        </p:nvSpPr>
        <p:spPr>
          <a:xfrm>
            <a:off x="76200" y="1676400"/>
            <a:ext cx="8763000" cy="4247317"/>
          </a:xfrm>
          <a:prstGeom prst="rect">
            <a:avLst/>
          </a:prstGeom>
        </p:spPr>
        <p:txBody>
          <a:bodyPr wrap="square">
            <a:spAutoFit/>
          </a:bodyPr>
          <a:lstStyle/>
          <a:p>
            <a:pPr marL="432435" indent="-342265" algn="just">
              <a:spcBef>
                <a:spcPts val="0"/>
              </a:spcBef>
              <a:spcAft>
                <a:spcPts val="1200"/>
              </a:spcAft>
            </a:pPr>
            <a:r>
              <a:rPr lang="ar-SA" sz="2000" b="1" dirty="0" smtClean="0">
                <a:effectLst/>
                <a:latin typeface="Times New Roman"/>
                <a:ea typeface="Times New Roman"/>
                <a:cs typeface="+mn-cs"/>
              </a:rPr>
              <a:t>المراقب</a:t>
            </a:r>
            <a:endParaRPr lang="en-US" sz="2000" dirty="0" smtClean="0">
              <a:effectLst/>
              <a:latin typeface="Times New Roman"/>
              <a:ea typeface="Times New Roman"/>
              <a:cs typeface="+mn-cs"/>
            </a:endParaRPr>
          </a:p>
          <a:p>
            <a:pPr marL="342900" lvl="0" indent="-342900" algn="just">
              <a:spcBef>
                <a:spcPts val="0"/>
              </a:spcBef>
              <a:spcAft>
                <a:spcPts val="1200"/>
              </a:spcAft>
              <a:buSzPts val="1300"/>
              <a:buFont typeface="Times New Roman"/>
              <a:buAutoNum type="arabicPeriod"/>
            </a:pPr>
            <a:r>
              <a:rPr lang="ar-SA" sz="2000" dirty="0" smtClean="0">
                <a:effectLst/>
                <a:latin typeface="Times New Roman"/>
                <a:ea typeface="Times New Roman"/>
                <a:cs typeface="+mn-cs"/>
              </a:rPr>
              <a:t>المسؤولية </a:t>
            </a:r>
            <a:r>
              <a:rPr lang="ar-SA" sz="2000" dirty="0" smtClean="0">
                <a:effectLst/>
                <a:latin typeface="Times New Roman"/>
                <a:ea typeface="Times New Roman"/>
                <a:cs typeface="+mn-cs"/>
              </a:rPr>
              <a:t>المباشرة عن تنفيذ أعمال العد في منطقته </a:t>
            </a:r>
            <a:r>
              <a:rPr lang="ar-SA" sz="2000" dirty="0" smtClean="0">
                <a:effectLst/>
                <a:latin typeface="Times New Roman"/>
                <a:ea typeface="Times New Roman"/>
                <a:cs typeface="+mn-cs"/>
              </a:rPr>
              <a:t>المحددة.</a:t>
            </a:r>
            <a:endParaRPr lang="en-US" sz="2000" dirty="0" smtClean="0">
              <a:effectLst/>
              <a:latin typeface="Times New Roman"/>
              <a:ea typeface="Times New Roman"/>
              <a:cs typeface="+mn-cs"/>
            </a:endParaRPr>
          </a:p>
          <a:p>
            <a:pPr marL="342900" lvl="0" indent="-342900" algn="just">
              <a:spcBef>
                <a:spcPts val="0"/>
              </a:spcBef>
              <a:spcAft>
                <a:spcPts val="1200"/>
              </a:spcAft>
              <a:buSzPts val="1300"/>
              <a:buFont typeface="Times New Roman"/>
              <a:buAutoNum type="arabicPeriod"/>
            </a:pPr>
            <a:r>
              <a:rPr lang="ar-SA" sz="2000" dirty="0" smtClean="0">
                <a:effectLst/>
                <a:latin typeface="Times New Roman"/>
                <a:ea typeface="Times New Roman"/>
                <a:cs typeface="+mn-cs"/>
              </a:rPr>
              <a:t>المشاركة في تدريب الباحثين.</a:t>
            </a:r>
            <a:endParaRPr lang="en-US" sz="2000" dirty="0" smtClean="0">
              <a:effectLst/>
              <a:latin typeface="Times New Roman"/>
              <a:ea typeface="Times New Roman"/>
              <a:cs typeface="+mn-cs"/>
            </a:endParaRPr>
          </a:p>
          <a:p>
            <a:pPr marL="342900" lvl="0" indent="-342900" algn="just">
              <a:spcBef>
                <a:spcPts val="0"/>
              </a:spcBef>
              <a:spcAft>
                <a:spcPts val="1200"/>
              </a:spcAft>
              <a:buSzPts val="1300"/>
              <a:buFont typeface="Times New Roman"/>
              <a:buAutoNum type="arabicPeriod"/>
            </a:pPr>
            <a:r>
              <a:rPr lang="ar-SA" sz="2000" dirty="0" smtClean="0">
                <a:effectLst/>
                <a:latin typeface="Times New Roman"/>
                <a:ea typeface="Times New Roman"/>
                <a:cs typeface="+mn-cs"/>
              </a:rPr>
              <a:t>استلام مناطق العمل وكافة المستلزمات المخصصة له وللباحثين، وتسليم الباحثين مناطق عملهم والمستلزمات الخاصة بكل واحد منهم واستردادها في نهاية عمليات العد وتسليمها إلى المشرف.</a:t>
            </a:r>
            <a:endParaRPr lang="en-US" sz="2000" dirty="0" smtClean="0">
              <a:effectLst/>
              <a:latin typeface="Times New Roman"/>
              <a:ea typeface="Times New Roman"/>
              <a:cs typeface="+mn-cs"/>
            </a:endParaRPr>
          </a:p>
          <a:p>
            <a:pPr marL="342900" lvl="0" indent="-342900" algn="just">
              <a:spcBef>
                <a:spcPts val="0"/>
              </a:spcBef>
              <a:spcAft>
                <a:spcPts val="1200"/>
              </a:spcAft>
              <a:buSzPts val="1300"/>
              <a:buFont typeface="Times New Roman"/>
              <a:buAutoNum type="arabicPeriod"/>
            </a:pPr>
            <a:r>
              <a:rPr lang="ar-SA" sz="2000" dirty="0" smtClean="0">
                <a:effectLst/>
                <a:latin typeface="Times New Roman"/>
                <a:ea typeface="Times New Roman"/>
                <a:cs typeface="+mn-cs"/>
              </a:rPr>
              <a:t>القيام بالمهمات الموكلة له في خطة العمل الميداني والالتزام الكامل بالتوقيت الزمني المخصص لذلك.</a:t>
            </a:r>
            <a:endParaRPr lang="en-US" sz="2000" dirty="0" smtClean="0">
              <a:effectLst/>
              <a:latin typeface="Times New Roman"/>
              <a:ea typeface="Times New Roman"/>
              <a:cs typeface="+mn-cs"/>
            </a:endParaRPr>
          </a:p>
          <a:p>
            <a:pPr marL="342900" lvl="0" indent="-342900" algn="just">
              <a:spcBef>
                <a:spcPts val="0"/>
              </a:spcBef>
              <a:spcAft>
                <a:spcPts val="1200"/>
              </a:spcAft>
              <a:buSzPts val="1300"/>
              <a:buFont typeface="Times New Roman"/>
              <a:buAutoNum type="arabicPeriod"/>
            </a:pPr>
            <a:r>
              <a:rPr lang="ar-SA" sz="2000" dirty="0" smtClean="0">
                <a:effectLst/>
                <a:latin typeface="Times New Roman"/>
                <a:ea typeface="Times New Roman"/>
                <a:cs typeface="+mn-cs"/>
              </a:rPr>
              <a:t>الإشراف والرقابة على الباحثين في منطقة عمله وتدقيق عينة من منجزاتهم ميدانياً، وتدقيق كامل المنجزات في المكتب.</a:t>
            </a:r>
            <a:endParaRPr lang="en-US" sz="2000" dirty="0" smtClean="0">
              <a:effectLst/>
              <a:latin typeface="Times New Roman"/>
              <a:ea typeface="Times New Roman"/>
              <a:cs typeface="+mn-cs"/>
            </a:endParaRPr>
          </a:p>
          <a:p>
            <a:pPr marL="342900" lvl="0" indent="-342900" algn="just">
              <a:spcBef>
                <a:spcPts val="0"/>
              </a:spcBef>
              <a:spcAft>
                <a:spcPts val="1200"/>
              </a:spcAft>
              <a:buSzPts val="1300"/>
              <a:buFont typeface="Times New Roman"/>
              <a:buAutoNum type="arabicPeriod"/>
            </a:pPr>
            <a:r>
              <a:rPr lang="ar-SA" sz="2000" dirty="0" smtClean="0">
                <a:effectLst/>
                <a:latin typeface="Times New Roman"/>
                <a:ea typeface="Times New Roman"/>
                <a:cs typeface="+mn-cs"/>
              </a:rPr>
              <a:t>إعداد التقارير الدورية والنهائية وفقاً للنماذج المعتمدة وفي الوقت المحدد لتقديمها ورفعها إلى المشرف. </a:t>
            </a:r>
            <a:endParaRPr lang="en-US" sz="2000" dirty="0" smtClean="0">
              <a:effectLst/>
              <a:latin typeface="Times New Roman"/>
              <a:ea typeface="Times New Roman"/>
              <a:cs typeface="+mn-cs"/>
            </a:endParaRPr>
          </a:p>
          <a:p>
            <a:pPr marL="342900" lvl="0" indent="-342900" algn="just">
              <a:spcBef>
                <a:spcPts val="0"/>
              </a:spcBef>
              <a:spcAft>
                <a:spcPts val="1200"/>
              </a:spcAft>
              <a:buSzPts val="1300"/>
              <a:buFont typeface="Times New Roman"/>
              <a:buAutoNum type="arabicPeriod"/>
            </a:pPr>
            <a:r>
              <a:rPr lang="ar-SA" sz="2000" dirty="0" smtClean="0">
                <a:effectLst/>
                <a:latin typeface="Times New Roman"/>
                <a:ea typeface="Times New Roman"/>
                <a:cs typeface="+mn-cs"/>
              </a:rPr>
              <a:t>تجهيز البيانات لإعداد النتائج الأولية.</a:t>
            </a:r>
            <a:endParaRPr lang="en-US" sz="2000" dirty="0">
              <a:effectLst/>
              <a:latin typeface="Times New Roman"/>
              <a:ea typeface="Times New Roman"/>
              <a:cs typeface="+mn-cs"/>
            </a:endParaRPr>
          </a:p>
        </p:txBody>
      </p:sp>
    </p:spTree>
    <p:extLst>
      <p:ext uri="{BB962C8B-B14F-4D97-AF65-F5344CB8AC3E}">
        <p14:creationId xmlns:p14="http://schemas.microsoft.com/office/powerpoint/2010/main" val="22384838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ar-JO"/>
          </a:p>
        </p:txBody>
      </p:sp>
      <p:sp>
        <p:nvSpPr>
          <p:cNvPr id="4" name="Date Placeholder 3"/>
          <p:cNvSpPr>
            <a:spLocks noGrp="1"/>
          </p:cNvSpPr>
          <p:nvPr>
            <p:ph type="dt" sz="half" idx="10"/>
          </p:nvPr>
        </p:nvSpPr>
        <p:spPr/>
        <p:txBody>
          <a:bodyPr/>
          <a:lstStyle/>
          <a:p>
            <a:pPr>
              <a:defRPr/>
            </a:pPr>
            <a:fld id="{0AA901AE-8D76-40B6-9C45-7D3ADBFDA61E}" type="datetime3">
              <a:rPr lang="en-US" smtClean="0"/>
              <a:pPr>
                <a:defRPr/>
              </a:pPr>
              <a:t>12 February 2015</a:t>
            </a:fld>
            <a:endParaRPr lang="en-US"/>
          </a:p>
        </p:txBody>
      </p:sp>
      <p:sp>
        <p:nvSpPr>
          <p:cNvPr id="5" name="Footer Placeholder 4"/>
          <p:cNvSpPr>
            <a:spLocks noGrp="1"/>
          </p:cNvSpPr>
          <p:nvPr>
            <p:ph type="ftr" sz="quarter" idx="11"/>
          </p:nvPr>
        </p:nvSpPr>
        <p:spPr/>
        <p:txBody>
          <a:bodyPr/>
          <a:lstStyle/>
          <a:p>
            <a:pPr>
              <a:defRPr/>
            </a:pPr>
            <a:r>
              <a:rPr lang="ar-SA" dirty="0" smtClean="0"/>
              <a:t>دائرة الإحصاءات العامة</a:t>
            </a:r>
            <a:endParaRPr lang="en-US" dirty="0"/>
          </a:p>
        </p:txBody>
      </p:sp>
      <p:sp>
        <p:nvSpPr>
          <p:cNvPr id="6" name="Slide Number Placeholder 5"/>
          <p:cNvSpPr>
            <a:spLocks noGrp="1"/>
          </p:cNvSpPr>
          <p:nvPr>
            <p:ph type="sldNum" sz="quarter" idx="12"/>
          </p:nvPr>
        </p:nvSpPr>
        <p:spPr/>
        <p:txBody>
          <a:bodyPr/>
          <a:lstStyle/>
          <a:p>
            <a:pPr>
              <a:defRPr/>
            </a:pPr>
            <a:fld id="{D5A0FA9D-F6BC-4ADD-AE4F-54C2BB3FD685}" type="slidenum">
              <a:rPr lang="en-US" smtClean="0"/>
              <a:pPr>
                <a:defRPr/>
              </a:pPr>
              <a:t>35</a:t>
            </a:fld>
            <a:endParaRPr lang="en-US"/>
          </a:p>
        </p:txBody>
      </p:sp>
      <p:sp>
        <p:nvSpPr>
          <p:cNvPr id="8" name="Rectangle 7"/>
          <p:cNvSpPr/>
          <p:nvPr/>
        </p:nvSpPr>
        <p:spPr>
          <a:xfrm>
            <a:off x="76200" y="1676400"/>
            <a:ext cx="8763000" cy="3785652"/>
          </a:xfrm>
          <a:prstGeom prst="rect">
            <a:avLst/>
          </a:prstGeom>
        </p:spPr>
        <p:txBody>
          <a:bodyPr wrap="square">
            <a:spAutoFit/>
          </a:bodyPr>
          <a:lstStyle/>
          <a:p>
            <a:pPr marL="432435" indent="-342265" algn="just">
              <a:lnSpc>
                <a:spcPct val="150000"/>
              </a:lnSpc>
              <a:spcBef>
                <a:spcPts val="0"/>
              </a:spcBef>
              <a:spcAft>
                <a:spcPts val="1200"/>
              </a:spcAft>
            </a:pPr>
            <a:r>
              <a:rPr lang="ar-JO" sz="2000" b="1" dirty="0" smtClean="0">
                <a:effectLst/>
                <a:latin typeface="Times New Roman"/>
                <a:ea typeface="Times New Roman"/>
                <a:cs typeface="+mn-cs"/>
              </a:rPr>
              <a:t>الباحث</a:t>
            </a:r>
            <a:endParaRPr lang="en-US" sz="2000" dirty="0" smtClean="0">
              <a:effectLst/>
              <a:latin typeface="Times New Roman"/>
              <a:ea typeface="Times New Roman"/>
              <a:cs typeface="+mn-cs"/>
            </a:endParaRPr>
          </a:p>
          <a:p>
            <a:pPr marL="342900" lvl="0" indent="-342900" algn="just">
              <a:lnSpc>
                <a:spcPct val="150000"/>
              </a:lnSpc>
              <a:spcBef>
                <a:spcPts val="0"/>
              </a:spcBef>
              <a:spcAft>
                <a:spcPts val="1200"/>
              </a:spcAft>
              <a:buSzPts val="1300"/>
              <a:buFont typeface="Times New Roman"/>
              <a:buAutoNum type="arabicPeriod"/>
            </a:pPr>
            <a:r>
              <a:rPr lang="ar-SA" sz="2000" dirty="0" smtClean="0">
                <a:effectLst/>
                <a:latin typeface="Times New Roman"/>
                <a:ea typeface="Times New Roman"/>
                <a:cs typeface="+mn-cs"/>
              </a:rPr>
              <a:t>المسؤولية </a:t>
            </a:r>
            <a:r>
              <a:rPr lang="ar-SA" sz="2000" dirty="0" smtClean="0">
                <a:effectLst/>
                <a:latin typeface="Times New Roman"/>
                <a:ea typeface="Times New Roman"/>
                <a:cs typeface="+mn-cs"/>
              </a:rPr>
              <a:t>المباشرة لاستيفاء البيانات لجميع </a:t>
            </a:r>
            <a:r>
              <a:rPr lang="ar-SA" sz="2000" dirty="0" err="1" smtClean="0">
                <a:effectLst/>
                <a:latin typeface="Times New Roman"/>
                <a:ea typeface="Times New Roman"/>
                <a:cs typeface="+mn-cs"/>
              </a:rPr>
              <a:t>الحيازات</a:t>
            </a:r>
            <a:r>
              <a:rPr lang="ar-SA" sz="2000" dirty="0" smtClean="0">
                <a:effectLst/>
                <a:latin typeface="Times New Roman"/>
                <a:ea typeface="Times New Roman"/>
                <a:cs typeface="+mn-cs"/>
              </a:rPr>
              <a:t> الزراعية في منطقة العد المخصصة </a:t>
            </a:r>
            <a:r>
              <a:rPr lang="ar-SA" sz="2000" dirty="0" smtClean="0">
                <a:effectLst/>
                <a:latin typeface="Times New Roman"/>
                <a:ea typeface="Times New Roman"/>
                <a:cs typeface="+mn-cs"/>
              </a:rPr>
              <a:t>له</a:t>
            </a:r>
            <a:r>
              <a:rPr lang="ar-JO" sz="2000" dirty="0" smtClean="0">
                <a:effectLst/>
                <a:latin typeface="Times New Roman"/>
                <a:ea typeface="Times New Roman"/>
                <a:cs typeface="+mn-cs"/>
              </a:rPr>
              <a:t>.</a:t>
            </a:r>
            <a:r>
              <a:rPr lang="ar-SA" sz="2000" dirty="0" smtClean="0">
                <a:effectLst/>
                <a:latin typeface="Times New Roman"/>
                <a:ea typeface="Times New Roman"/>
                <a:cs typeface="+mn-cs"/>
              </a:rPr>
              <a:t> </a:t>
            </a:r>
            <a:endParaRPr lang="ar-JO" sz="2000" dirty="0" smtClean="0">
              <a:effectLst/>
              <a:latin typeface="Times New Roman"/>
              <a:ea typeface="Times New Roman"/>
              <a:cs typeface="+mn-cs"/>
            </a:endParaRPr>
          </a:p>
          <a:p>
            <a:pPr marL="342900" lvl="0" indent="-342900" algn="just">
              <a:lnSpc>
                <a:spcPct val="150000"/>
              </a:lnSpc>
              <a:spcBef>
                <a:spcPts val="0"/>
              </a:spcBef>
              <a:spcAft>
                <a:spcPts val="1200"/>
              </a:spcAft>
              <a:buSzPts val="1300"/>
              <a:buFont typeface="Times New Roman"/>
              <a:buAutoNum type="arabicPeriod"/>
            </a:pPr>
            <a:r>
              <a:rPr lang="ar-SA" sz="2000" dirty="0" smtClean="0">
                <a:effectLst/>
                <a:latin typeface="Times New Roman"/>
                <a:ea typeface="Times New Roman"/>
                <a:cs typeface="+mn-cs"/>
              </a:rPr>
              <a:t>استلام </a:t>
            </a:r>
            <a:r>
              <a:rPr lang="ar-SA" sz="2000" dirty="0" smtClean="0">
                <a:effectLst/>
                <a:latin typeface="Times New Roman"/>
                <a:ea typeface="Times New Roman"/>
                <a:cs typeface="+mn-cs"/>
              </a:rPr>
              <a:t>منطقة عمله وكافة المستلزمات المخصصة له وتسليمها للمراقب في نهاية العد.</a:t>
            </a:r>
            <a:endParaRPr lang="en-US" sz="2000" dirty="0" smtClean="0">
              <a:effectLst/>
              <a:latin typeface="Times New Roman"/>
              <a:ea typeface="Times New Roman"/>
              <a:cs typeface="+mn-cs"/>
            </a:endParaRPr>
          </a:p>
          <a:p>
            <a:pPr marL="342900" lvl="0" indent="-342900" algn="just">
              <a:lnSpc>
                <a:spcPct val="150000"/>
              </a:lnSpc>
              <a:spcBef>
                <a:spcPts val="0"/>
              </a:spcBef>
              <a:spcAft>
                <a:spcPts val="1200"/>
              </a:spcAft>
              <a:buSzPts val="1300"/>
              <a:buFont typeface="Times New Roman"/>
              <a:buAutoNum type="arabicPeriod"/>
            </a:pPr>
            <a:r>
              <a:rPr lang="ar-SA" sz="2000" dirty="0" smtClean="0">
                <a:effectLst/>
                <a:latin typeface="Times New Roman"/>
                <a:ea typeface="Times New Roman"/>
                <a:cs typeface="+mn-cs"/>
              </a:rPr>
              <a:t>القيام بعملية العد الفعلي للمساكن والأسر </a:t>
            </a:r>
            <a:r>
              <a:rPr lang="ar-SA" sz="2000" dirty="0" err="1" smtClean="0">
                <a:effectLst/>
                <a:latin typeface="Times New Roman"/>
                <a:ea typeface="Times New Roman"/>
                <a:cs typeface="+mn-cs"/>
              </a:rPr>
              <a:t>والحيازات</a:t>
            </a:r>
            <a:r>
              <a:rPr lang="ar-SA" sz="2000" dirty="0" smtClean="0">
                <a:effectLst/>
                <a:latin typeface="Times New Roman"/>
                <a:ea typeface="Times New Roman"/>
                <a:cs typeface="+mn-cs"/>
              </a:rPr>
              <a:t> الزراعية خلال فترة العد المخصصة لذلك وفقاً للتعليمات المحددة بهذا الشأن.</a:t>
            </a:r>
            <a:endParaRPr lang="en-US" sz="2000" dirty="0" smtClean="0">
              <a:effectLst/>
              <a:latin typeface="Times New Roman"/>
              <a:ea typeface="Times New Roman"/>
              <a:cs typeface="+mn-cs"/>
            </a:endParaRPr>
          </a:p>
          <a:p>
            <a:pPr marL="342900" lvl="0" indent="-342900" algn="just">
              <a:spcBef>
                <a:spcPts val="0"/>
              </a:spcBef>
              <a:spcAft>
                <a:spcPts val="1200"/>
              </a:spcAft>
              <a:buSzPts val="1300"/>
              <a:buFont typeface="Times New Roman"/>
              <a:buAutoNum type="arabicPeriod"/>
            </a:pPr>
            <a:r>
              <a:rPr lang="ar-SA" sz="2000" dirty="0" smtClean="0">
                <a:effectLst/>
                <a:latin typeface="Times New Roman"/>
                <a:ea typeface="Times New Roman"/>
                <a:cs typeface="+mn-cs"/>
              </a:rPr>
              <a:t>التدقيق الميداني والمكتبي اليومي لكافة البيانات التي يقوم بجمعها أولاً بأول.</a:t>
            </a:r>
            <a:endParaRPr lang="en-US" sz="2000" dirty="0" smtClean="0">
              <a:effectLst/>
              <a:latin typeface="Times New Roman"/>
              <a:ea typeface="Times New Roman"/>
              <a:cs typeface="+mn-cs"/>
            </a:endParaRPr>
          </a:p>
          <a:p>
            <a:pPr marL="342900" indent="-342900">
              <a:buFont typeface="+mj-lt"/>
              <a:buAutoNum type="arabicPeriod"/>
            </a:pPr>
            <a:r>
              <a:rPr lang="ar-SA" sz="2000" dirty="0" smtClean="0">
                <a:effectLst/>
                <a:ea typeface="Times New Roman"/>
                <a:cs typeface="+mn-cs"/>
              </a:rPr>
              <a:t>إعداد التقارير الدورية والنهائية المطلوبة منه وفقاً للنماذج المعدة لهذا الغرض ورفعها للمراقب.</a:t>
            </a:r>
            <a:endParaRPr lang="en-US" sz="2000" dirty="0">
              <a:effectLst/>
              <a:latin typeface="Times New Roman"/>
              <a:ea typeface="Times New Roman"/>
              <a:cs typeface="+mn-cs"/>
            </a:endParaRPr>
          </a:p>
        </p:txBody>
      </p:sp>
    </p:spTree>
    <p:extLst>
      <p:ext uri="{BB962C8B-B14F-4D97-AF65-F5344CB8AC3E}">
        <p14:creationId xmlns:p14="http://schemas.microsoft.com/office/powerpoint/2010/main" val="24710558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ar-JO"/>
          </a:p>
        </p:txBody>
      </p:sp>
      <p:sp>
        <p:nvSpPr>
          <p:cNvPr id="4" name="Date Placeholder 3"/>
          <p:cNvSpPr>
            <a:spLocks noGrp="1"/>
          </p:cNvSpPr>
          <p:nvPr>
            <p:ph type="dt" sz="half" idx="10"/>
          </p:nvPr>
        </p:nvSpPr>
        <p:spPr/>
        <p:txBody>
          <a:bodyPr/>
          <a:lstStyle/>
          <a:p>
            <a:pPr>
              <a:defRPr/>
            </a:pPr>
            <a:fld id="{0AA901AE-8D76-40B6-9C45-7D3ADBFDA61E}" type="datetime3">
              <a:rPr lang="en-US" smtClean="0"/>
              <a:pPr>
                <a:defRPr/>
              </a:pPr>
              <a:t>12 February 2015</a:t>
            </a:fld>
            <a:endParaRPr lang="en-US"/>
          </a:p>
        </p:txBody>
      </p:sp>
      <p:sp>
        <p:nvSpPr>
          <p:cNvPr id="5" name="Footer Placeholder 4"/>
          <p:cNvSpPr>
            <a:spLocks noGrp="1"/>
          </p:cNvSpPr>
          <p:nvPr>
            <p:ph type="ftr" sz="quarter" idx="11"/>
          </p:nvPr>
        </p:nvSpPr>
        <p:spPr/>
        <p:txBody>
          <a:bodyPr/>
          <a:lstStyle/>
          <a:p>
            <a:pPr>
              <a:defRPr/>
            </a:pPr>
            <a:r>
              <a:rPr lang="ar-SA" dirty="0" smtClean="0"/>
              <a:t>دائرة الإحصاءات العامة</a:t>
            </a:r>
            <a:endParaRPr lang="en-US" dirty="0"/>
          </a:p>
        </p:txBody>
      </p:sp>
      <p:sp>
        <p:nvSpPr>
          <p:cNvPr id="6" name="Slide Number Placeholder 5"/>
          <p:cNvSpPr>
            <a:spLocks noGrp="1"/>
          </p:cNvSpPr>
          <p:nvPr>
            <p:ph type="sldNum" sz="quarter" idx="12"/>
          </p:nvPr>
        </p:nvSpPr>
        <p:spPr/>
        <p:txBody>
          <a:bodyPr/>
          <a:lstStyle/>
          <a:p>
            <a:pPr>
              <a:defRPr/>
            </a:pPr>
            <a:fld id="{D5A0FA9D-F6BC-4ADD-AE4F-54C2BB3FD685}" type="slidenum">
              <a:rPr lang="en-US" smtClean="0"/>
              <a:pPr>
                <a:defRPr/>
              </a:pPr>
              <a:t>36</a:t>
            </a:fld>
            <a:endParaRPr lang="en-US"/>
          </a:p>
        </p:txBody>
      </p:sp>
      <p:sp>
        <p:nvSpPr>
          <p:cNvPr id="8" name="Rectangle 7"/>
          <p:cNvSpPr/>
          <p:nvPr/>
        </p:nvSpPr>
        <p:spPr>
          <a:xfrm>
            <a:off x="76200" y="1676400"/>
            <a:ext cx="8763000" cy="4653325"/>
          </a:xfrm>
          <a:prstGeom prst="rect">
            <a:avLst/>
          </a:prstGeom>
        </p:spPr>
        <p:txBody>
          <a:bodyPr wrap="square">
            <a:spAutoFit/>
          </a:bodyPr>
          <a:lstStyle/>
          <a:p>
            <a:pPr marR="914400" algn="just">
              <a:lnSpc>
                <a:spcPct val="150000"/>
              </a:lnSpc>
              <a:spcBef>
                <a:spcPts val="0"/>
              </a:spcBef>
              <a:spcAft>
                <a:spcPts val="1200"/>
              </a:spcAft>
            </a:pPr>
            <a:r>
              <a:rPr lang="ar-SA" sz="2000" b="1" dirty="0" smtClean="0">
                <a:effectLst/>
                <a:latin typeface="Times New Roman"/>
                <a:ea typeface="Times New Roman"/>
                <a:cs typeface="+mn-cs"/>
              </a:rPr>
              <a:t>غرفة العمليات</a:t>
            </a:r>
            <a:endParaRPr lang="en-US" sz="2000" dirty="0" smtClean="0">
              <a:effectLst/>
              <a:latin typeface="Times New Roman"/>
              <a:ea typeface="Times New Roman"/>
              <a:cs typeface="+mn-cs"/>
            </a:endParaRPr>
          </a:p>
          <a:p>
            <a:pPr indent="457200" algn="just">
              <a:lnSpc>
                <a:spcPct val="150000"/>
              </a:lnSpc>
              <a:spcBef>
                <a:spcPts val="0"/>
              </a:spcBef>
              <a:spcAft>
                <a:spcPts val="1200"/>
              </a:spcAft>
            </a:pPr>
            <a:r>
              <a:rPr lang="ar-SA" sz="2000" dirty="0" smtClean="0">
                <a:effectLst/>
                <a:latin typeface="Times New Roman"/>
                <a:ea typeface="Times New Roman"/>
                <a:cs typeface="+mn-cs"/>
              </a:rPr>
              <a:t>ترتبط غرفة العمليات بالمدير التنفيذي للتعداد، وتشمل عدد من المختصين في الشؤون الفنية والإدارية والحاسب الآلي. </a:t>
            </a:r>
            <a:endParaRPr lang="en-US" sz="2000" dirty="0" smtClean="0">
              <a:effectLst/>
              <a:latin typeface="Times New Roman"/>
              <a:ea typeface="Times New Roman"/>
              <a:cs typeface="+mn-cs"/>
            </a:endParaRPr>
          </a:p>
          <a:p>
            <a:pPr marL="240030" marR="914400" algn="just">
              <a:lnSpc>
                <a:spcPct val="150000"/>
              </a:lnSpc>
              <a:spcBef>
                <a:spcPts val="0"/>
              </a:spcBef>
              <a:spcAft>
                <a:spcPts val="1200"/>
              </a:spcAft>
            </a:pPr>
            <a:r>
              <a:rPr lang="ar-SA" sz="2000" dirty="0" smtClean="0">
                <a:effectLst/>
                <a:latin typeface="Times New Roman"/>
                <a:ea typeface="Times New Roman"/>
                <a:cs typeface="+mn-cs"/>
              </a:rPr>
              <a:t>وتتولى المهام التالية:</a:t>
            </a:r>
            <a:endParaRPr lang="en-US" sz="2000" dirty="0" smtClean="0">
              <a:effectLst/>
              <a:latin typeface="Times New Roman"/>
              <a:ea typeface="Times New Roman"/>
              <a:cs typeface="+mn-cs"/>
            </a:endParaRPr>
          </a:p>
          <a:p>
            <a:pPr marL="342900" lvl="0" indent="-342900" algn="just">
              <a:lnSpc>
                <a:spcPct val="150000"/>
              </a:lnSpc>
              <a:spcBef>
                <a:spcPts val="0"/>
              </a:spcBef>
              <a:spcAft>
                <a:spcPts val="1200"/>
              </a:spcAft>
              <a:buSzPts val="1300"/>
              <a:buFont typeface="Times New Roman"/>
              <a:buAutoNum type="arabicPeriod"/>
            </a:pPr>
            <a:r>
              <a:rPr lang="ar-SA" sz="2000" dirty="0" smtClean="0">
                <a:effectLst/>
                <a:latin typeface="Times New Roman"/>
                <a:ea typeface="Times New Roman"/>
                <a:cs typeface="+mn-cs"/>
              </a:rPr>
              <a:t>الرد على استفسارات العاملين في تنفيذ التعداد.</a:t>
            </a:r>
            <a:endParaRPr lang="en-US" sz="2000" dirty="0" smtClean="0">
              <a:effectLst/>
              <a:latin typeface="Times New Roman"/>
              <a:ea typeface="Times New Roman"/>
              <a:cs typeface="+mn-cs"/>
            </a:endParaRPr>
          </a:p>
          <a:p>
            <a:pPr marL="342900" lvl="0" indent="-342900" algn="just">
              <a:lnSpc>
                <a:spcPct val="150000"/>
              </a:lnSpc>
              <a:spcBef>
                <a:spcPts val="0"/>
              </a:spcBef>
              <a:spcAft>
                <a:spcPts val="1200"/>
              </a:spcAft>
              <a:buSzPts val="1300"/>
              <a:buFont typeface="Times New Roman"/>
              <a:buAutoNum type="arabicPeriod"/>
            </a:pPr>
            <a:r>
              <a:rPr lang="ar-SA" sz="2000" dirty="0" smtClean="0">
                <a:effectLst/>
                <a:latin typeface="Times New Roman"/>
                <a:ea typeface="Times New Roman"/>
                <a:cs typeface="+mn-cs"/>
              </a:rPr>
              <a:t>الرد على استفسارات المواطنين المتعلقة بالتعداد.</a:t>
            </a:r>
            <a:endParaRPr lang="en-US" sz="2000" dirty="0" smtClean="0">
              <a:effectLst/>
              <a:latin typeface="Times New Roman"/>
              <a:ea typeface="Times New Roman"/>
              <a:cs typeface="+mn-cs"/>
            </a:endParaRPr>
          </a:p>
          <a:p>
            <a:pPr marL="342900" lvl="0" indent="-342900" algn="just">
              <a:lnSpc>
                <a:spcPct val="150000"/>
              </a:lnSpc>
              <a:spcBef>
                <a:spcPts val="0"/>
              </a:spcBef>
              <a:spcAft>
                <a:spcPts val="1200"/>
              </a:spcAft>
              <a:buSzPts val="1300"/>
              <a:buFont typeface="Times New Roman"/>
              <a:buAutoNum type="arabicPeriod"/>
            </a:pPr>
            <a:r>
              <a:rPr lang="ar-SA" sz="2000" dirty="0" smtClean="0">
                <a:effectLst/>
                <a:latin typeface="Times New Roman"/>
                <a:ea typeface="Times New Roman"/>
                <a:cs typeface="+mn-cs"/>
              </a:rPr>
              <a:t>مساعدة المدير التنفيذي للتعداد في تهيئة التقارير الدورية التي ترفع إلى المدير الوطني للتعداد.</a:t>
            </a:r>
            <a:endParaRPr lang="en-US" sz="2000" dirty="0" smtClean="0">
              <a:effectLst/>
              <a:latin typeface="Times New Roman"/>
              <a:ea typeface="Times New Roman"/>
              <a:cs typeface="+mn-cs"/>
            </a:endParaRPr>
          </a:p>
          <a:p>
            <a:pPr marL="342900" lvl="0" indent="-342900" algn="just">
              <a:lnSpc>
                <a:spcPct val="150000"/>
              </a:lnSpc>
              <a:spcBef>
                <a:spcPts val="0"/>
              </a:spcBef>
              <a:spcAft>
                <a:spcPts val="1200"/>
              </a:spcAft>
              <a:buSzPts val="1300"/>
              <a:buFont typeface="Times New Roman"/>
              <a:buAutoNum type="arabicPeriod"/>
            </a:pPr>
            <a:r>
              <a:rPr lang="ar-SA" sz="2000" dirty="0" smtClean="0">
                <a:effectLst/>
                <a:latin typeface="Times New Roman"/>
                <a:ea typeface="Times New Roman"/>
                <a:cs typeface="+mn-cs"/>
              </a:rPr>
              <a:t>تهيئة وإرسال التعاميم الخاصة بالمستجدات الفنية والإدارية إلى مواقع العمل</a:t>
            </a:r>
            <a:r>
              <a:rPr lang="ar-SA" sz="2000" dirty="0" smtClean="0">
                <a:effectLst/>
                <a:latin typeface="Times New Roman"/>
                <a:ea typeface="Times New Roman"/>
                <a:cs typeface="+mn-cs"/>
              </a:rPr>
              <a:t>.</a:t>
            </a:r>
            <a:r>
              <a:rPr lang="en-US" sz="2000" dirty="0" smtClean="0">
                <a:effectLst/>
                <a:latin typeface="Arial"/>
                <a:ea typeface="Times New Roman"/>
                <a:cs typeface="+mn-cs"/>
              </a:rPr>
              <a:t> </a:t>
            </a:r>
            <a:endParaRPr lang="en-US" sz="2000" dirty="0">
              <a:effectLst/>
              <a:latin typeface="Times New Roman"/>
              <a:ea typeface="Times New Roman"/>
              <a:cs typeface="+mn-cs"/>
            </a:endParaRPr>
          </a:p>
        </p:txBody>
      </p:sp>
    </p:spTree>
    <p:extLst>
      <p:ext uri="{BB962C8B-B14F-4D97-AF65-F5344CB8AC3E}">
        <p14:creationId xmlns:p14="http://schemas.microsoft.com/office/powerpoint/2010/main" val="39349534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ar-JO"/>
          </a:p>
        </p:txBody>
      </p:sp>
      <p:sp>
        <p:nvSpPr>
          <p:cNvPr id="4" name="Date Placeholder 3"/>
          <p:cNvSpPr>
            <a:spLocks noGrp="1"/>
          </p:cNvSpPr>
          <p:nvPr>
            <p:ph type="dt" sz="half" idx="10"/>
          </p:nvPr>
        </p:nvSpPr>
        <p:spPr/>
        <p:txBody>
          <a:bodyPr/>
          <a:lstStyle/>
          <a:p>
            <a:pPr>
              <a:defRPr/>
            </a:pPr>
            <a:fld id="{0AA901AE-8D76-40B6-9C45-7D3ADBFDA61E}" type="datetime3">
              <a:rPr lang="en-US" smtClean="0"/>
              <a:pPr>
                <a:defRPr/>
              </a:pPr>
              <a:t>12 February 2015</a:t>
            </a:fld>
            <a:endParaRPr lang="en-US"/>
          </a:p>
        </p:txBody>
      </p:sp>
      <p:sp>
        <p:nvSpPr>
          <p:cNvPr id="5" name="Footer Placeholder 4"/>
          <p:cNvSpPr>
            <a:spLocks noGrp="1"/>
          </p:cNvSpPr>
          <p:nvPr>
            <p:ph type="ftr" sz="quarter" idx="11"/>
          </p:nvPr>
        </p:nvSpPr>
        <p:spPr/>
        <p:txBody>
          <a:bodyPr/>
          <a:lstStyle/>
          <a:p>
            <a:pPr>
              <a:defRPr/>
            </a:pPr>
            <a:r>
              <a:rPr lang="ar-SA" smtClean="0"/>
              <a:t>دائرة الإحصاءات العامة</a:t>
            </a:r>
            <a:endParaRPr lang="en-US"/>
          </a:p>
        </p:txBody>
      </p:sp>
      <p:sp>
        <p:nvSpPr>
          <p:cNvPr id="6" name="Slide Number Placeholder 5"/>
          <p:cNvSpPr>
            <a:spLocks noGrp="1"/>
          </p:cNvSpPr>
          <p:nvPr>
            <p:ph type="sldNum" sz="quarter" idx="12"/>
          </p:nvPr>
        </p:nvSpPr>
        <p:spPr/>
        <p:txBody>
          <a:bodyPr/>
          <a:lstStyle/>
          <a:p>
            <a:pPr>
              <a:defRPr/>
            </a:pPr>
            <a:fld id="{D5A0FA9D-F6BC-4ADD-AE4F-54C2BB3FD685}" type="slidenum">
              <a:rPr lang="en-US" smtClean="0"/>
              <a:pPr>
                <a:defRPr/>
              </a:pPr>
              <a:t>37</a:t>
            </a:fld>
            <a:endParaRPr lang="en-US"/>
          </a:p>
        </p:txBody>
      </p:sp>
      <p:sp>
        <p:nvSpPr>
          <p:cNvPr id="8" name="Rectangle 7"/>
          <p:cNvSpPr/>
          <p:nvPr/>
        </p:nvSpPr>
        <p:spPr>
          <a:xfrm>
            <a:off x="76200" y="1676400"/>
            <a:ext cx="8763000" cy="4708981"/>
          </a:xfrm>
          <a:prstGeom prst="rect">
            <a:avLst/>
          </a:prstGeom>
        </p:spPr>
        <p:txBody>
          <a:bodyPr wrap="square">
            <a:spAutoFit/>
          </a:bodyPr>
          <a:lstStyle/>
          <a:p>
            <a:pPr marL="342265" indent="-342265" algn="just">
              <a:spcBef>
                <a:spcPts val="0"/>
              </a:spcBef>
              <a:spcAft>
                <a:spcPts val="1200"/>
              </a:spcAft>
            </a:pPr>
            <a:r>
              <a:rPr lang="ar-SA" sz="2000" b="1" dirty="0" smtClean="0">
                <a:effectLst/>
                <a:latin typeface="Arial"/>
                <a:cs typeface="+mn-cs"/>
              </a:rPr>
              <a:t>مراحل تنفيذ التعداد</a:t>
            </a:r>
            <a:endParaRPr lang="en-US" sz="2000" b="1" dirty="0" smtClean="0">
              <a:effectLst/>
              <a:latin typeface="Arial"/>
              <a:cs typeface="+mn-cs"/>
            </a:endParaRPr>
          </a:p>
          <a:p>
            <a:pPr indent="457200" algn="just">
              <a:spcBef>
                <a:spcPts val="0"/>
              </a:spcBef>
              <a:spcAft>
                <a:spcPts val="1200"/>
              </a:spcAft>
            </a:pPr>
            <a:r>
              <a:rPr lang="ar-SA" sz="2000" dirty="0" smtClean="0">
                <a:effectLst/>
                <a:latin typeface="Times New Roman"/>
                <a:ea typeface="Times New Roman"/>
                <a:cs typeface="+mn-cs"/>
              </a:rPr>
              <a:t>يمر التعداد الزراعي بمراحل متتالية ومتشابكة على النحو الآتي:</a:t>
            </a:r>
            <a:endParaRPr lang="en-US" sz="2000" dirty="0" smtClean="0">
              <a:effectLst/>
              <a:latin typeface="Times New Roman"/>
              <a:ea typeface="Times New Roman"/>
              <a:cs typeface="+mn-cs"/>
            </a:endParaRPr>
          </a:p>
          <a:p>
            <a:pPr marL="432435" indent="-342265" algn="just">
              <a:spcBef>
                <a:spcPts val="0"/>
              </a:spcBef>
              <a:spcAft>
                <a:spcPts val="1200"/>
              </a:spcAft>
            </a:pPr>
            <a:r>
              <a:rPr lang="ar-SA" sz="2000" b="1" dirty="0" smtClean="0">
                <a:effectLst/>
                <a:latin typeface="Arial"/>
                <a:cs typeface="+mn-cs"/>
              </a:rPr>
              <a:t>المرحلة التحضيرية</a:t>
            </a:r>
            <a:endParaRPr lang="en-US" sz="2000" b="1" dirty="0" smtClean="0">
              <a:effectLst/>
              <a:latin typeface="Arial"/>
              <a:cs typeface="+mn-cs"/>
            </a:endParaRPr>
          </a:p>
          <a:p>
            <a:pPr indent="457200" algn="just">
              <a:spcBef>
                <a:spcPts val="0"/>
              </a:spcBef>
              <a:spcAft>
                <a:spcPts val="1200"/>
              </a:spcAft>
            </a:pPr>
            <a:r>
              <a:rPr lang="ar-SA" sz="2000" dirty="0" smtClean="0">
                <a:effectLst/>
                <a:latin typeface="Times New Roman"/>
                <a:ea typeface="Times New Roman"/>
                <a:cs typeface="+mn-cs"/>
              </a:rPr>
              <a:t>أهم الأنشطة التي تتضمنها هذه المرحلة:</a:t>
            </a:r>
            <a:endParaRPr lang="en-US" sz="2000" dirty="0" smtClean="0">
              <a:effectLst/>
              <a:latin typeface="Times New Roman"/>
              <a:ea typeface="Times New Roman"/>
              <a:cs typeface="+mn-cs"/>
            </a:endParaRPr>
          </a:p>
          <a:p>
            <a:pPr marL="342900" lvl="0" indent="-342900" algn="just">
              <a:spcBef>
                <a:spcPts val="0"/>
              </a:spcBef>
              <a:spcAft>
                <a:spcPts val="1200"/>
              </a:spcAft>
              <a:buFont typeface="Times New Roman"/>
              <a:buChar char="-"/>
              <a:tabLst>
                <a:tab pos="457200" algn="l"/>
              </a:tabLst>
            </a:pPr>
            <a:r>
              <a:rPr lang="ar-SA" sz="2000" dirty="0" smtClean="0">
                <a:effectLst/>
                <a:latin typeface="Times New Roman"/>
                <a:ea typeface="Times New Roman"/>
                <a:cs typeface="+mn-cs"/>
              </a:rPr>
              <a:t>التنظيم الإداري، حيث يتم تحديد إدارة دائمة للتعداد، واعتماد الهيكل التنظيمي للتـعداد </a:t>
            </a:r>
            <a:r>
              <a:rPr lang="ar-JO" sz="2000" dirty="0" smtClean="0">
                <a:effectLst/>
                <a:latin typeface="Times New Roman"/>
                <a:ea typeface="Times New Roman"/>
                <a:cs typeface="+mn-cs"/>
              </a:rPr>
              <a:t>.</a:t>
            </a:r>
            <a:endParaRPr lang="en-US" sz="2000" dirty="0" smtClean="0">
              <a:effectLst/>
              <a:latin typeface="Times New Roman"/>
              <a:ea typeface="Times New Roman"/>
              <a:cs typeface="+mn-cs"/>
            </a:endParaRPr>
          </a:p>
          <a:p>
            <a:pPr marL="342900" lvl="0" indent="-342900" algn="just">
              <a:spcBef>
                <a:spcPts val="0"/>
              </a:spcBef>
              <a:spcAft>
                <a:spcPts val="1200"/>
              </a:spcAft>
              <a:buFont typeface="Times New Roman"/>
              <a:buChar char="-"/>
              <a:tabLst>
                <a:tab pos="457200" algn="l"/>
              </a:tabLst>
            </a:pPr>
            <a:r>
              <a:rPr lang="ar-SA" sz="2000" dirty="0" smtClean="0">
                <a:effectLst/>
                <a:latin typeface="Times New Roman"/>
                <a:ea typeface="Times New Roman"/>
                <a:cs typeface="+mn-cs"/>
              </a:rPr>
              <a:t>تشكيل لجان التعداد المختلفة وتحديد مهامها (اللجنة </a:t>
            </a:r>
            <a:r>
              <a:rPr lang="ar-SA" sz="2000" dirty="0" smtClean="0">
                <a:effectLst/>
                <a:latin typeface="Times New Roman"/>
                <a:ea typeface="Times New Roman"/>
                <a:cs typeface="+mn-cs"/>
              </a:rPr>
              <a:t>العليا</a:t>
            </a:r>
            <a:r>
              <a:rPr lang="ar-SA" sz="2000" dirty="0" smtClean="0">
                <a:effectLst/>
                <a:latin typeface="Times New Roman"/>
                <a:ea typeface="Times New Roman"/>
                <a:cs typeface="+mn-cs"/>
              </a:rPr>
              <a:t>، والفنية، والتحضيرية، والإعلامية، واللجان التنسيقية الميدانية وغيرها).</a:t>
            </a:r>
            <a:endParaRPr lang="en-US" sz="2000" dirty="0" smtClean="0">
              <a:effectLst/>
              <a:latin typeface="Times New Roman"/>
              <a:ea typeface="Times New Roman"/>
              <a:cs typeface="+mn-cs"/>
            </a:endParaRPr>
          </a:p>
          <a:p>
            <a:pPr marL="342900" lvl="0" indent="-342900" algn="just">
              <a:spcBef>
                <a:spcPts val="0"/>
              </a:spcBef>
              <a:spcAft>
                <a:spcPts val="1200"/>
              </a:spcAft>
              <a:buFont typeface="Times New Roman"/>
              <a:buChar char="-"/>
              <a:tabLst>
                <a:tab pos="457200" algn="l"/>
              </a:tabLst>
            </a:pPr>
            <a:r>
              <a:rPr lang="ar-SA" sz="2000" dirty="0" smtClean="0">
                <a:effectLst/>
                <a:latin typeface="Times New Roman"/>
                <a:ea typeface="Times New Roman"/>
                <a:cs typeface="+mn-cs"/>
              </a:rPr>
              <a:t>تحديد نوعية وأعداد العاملين حسب المستويات المطلوبة، وإعداد برامج تدريبهم.</a:t>
            </a:r>
            <a:endParaRPr lang="en-US" sz="2000" dirty="0" smtClean="0">
              <a:effectLst/>
              <a:latin typeface="Times New Roman"/>
              <a:ea typeface="Times New Roman"/>
              <a:cs typeface="+mn-cs"/>
            </a:endParaRPr>
          </a:p>
          <a:p>
            <a:pPr marL="342900" lvl="0" indent="-342900" algn="just">
              <a:spcBef>
                <a:spcPts val="0"/>
              </a:spcBef>
              <a:spcAft>
                <a:spcPts val="1200"/>
              </a:spcAft>
              <a:buFont typeface="Times New Roman"/>
              <a:buChar char="-"/>
              <a:tabLst>
                <a:tab pos="457200" algn="l"/>
              </a:tabLst>
            </a:pPr>
            <a:r>
              <a:rPr lang="ar-SA" sz="2000" dirty="0" smtClean="0">
                <a:effectLst/>
                <a:latin typeface="Times New Roman"/>
                <a:ea typeface="Times New Roman"/>
                <a:cs typeface="+mn-cs"/>
              </a:rPr>
              <a:t>إعداد خطط التعداد المختلفة وتحديد متطلبات ومستلزمات كل مرحلة.</a:t>
            </a:r>
            <a:endParaRPr lang="en-US" sz="2000" dirty="0" smtClean="0">
              <a:effectLst/>
              <a:latin typeface="Times New Roman"/>
              <a:ea typeface="Times New Roman"/>
              <a:cs typeface="+mn-cs"/>
            </a:endParaRPr>
          </a:p>
          <a:p>
            <a:pPr marL="342900" lvl="0" indent="-342900" algn="just">
              <a:spcBef>
                <a:spcPts val="0"/>
              </a:spcBef>
              <a:spcAft>
                <a:spcPts val="1200"/>
              </a:spcAft>
              <a:buFont typeface="Times New Roman"/>
              <a:buChar char="-"/>
              <a:tabLst>
                <a:tab pos="457200" algn="l"/>
              </a:tabLst>
            </a:pPr>
            <a:r>
              <a:rPr lang="ar-SA" sz="2000" dirty="0" smtClean="0">
                <a:effectLst/>
                <a:latin typeface="Times New Roman"/>
                <a:ea typeface="Times New Roman"/>
                <a:cs typeface="+mn-cs"/>
              </a:rPr>
              <a:t>إعداد الجدول الزمني للتعداد، الذي يتضمن تاريخ بدء وانتهاء كل مرحلة من مراحل التعداد وفعاليات وأنشطة التعداد ضمن كل مرحلة </a:t>
            </a:r>
            <a:r>
              <a:rPr lang="ar-JO" sz="2000" dirty="0" smtClean="0">
                <a:effectLst/>
                <a:latin typeface="Times New Roman"/>
                <a:ea typeface="Times New Roman"/>
                <a:cs typeface="+mn-cs"/>
              </a:rPr>
              <a:t>.</a:t>
            </a:r>
            <a:endParaRPr lang="en-US" sz="2000" dirty="0">
              <a:effectLst/>
              <a:latin typeface="Times New Roman"/>
              <a:ea typeface="Times New Roman"/>
              <a:cs typeface="+mn-cs"/>
            </a:endParaRPr>
          </a:p>
        </p:txBody>
      </p:sp>
    </p:spTree>
    <p:extLst>
      <p:ext uri="{BB962C8B-B14F-4D97-AF65-F5344CB8AC3E}">
        <p14:creationId xmlns:p14="http://schemas.microsoft.com/office/powerpoint/2010/main" val="28975444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ar-JO"/>
          </a:p>
        </p:txBody>
      </p:sp>
      <p:sp>
        <p:nvSpPr>
          <p:cNvPr id="4" name="Date Placeholder 3"/>
          <p:cNvSpPr>
            <a:spLocks noGrp="1"/>
          </p:cNvSpPr>
          <p:nvPr>
            <p:ph type="dt" sz="half" idx="10"/>
          </p:nvPr>
        </p:nvSpPr>
        <p:spPr/>
        <p:txBody>
          <a:bodyPr/>
          <a:lstStyle/>
          <a:p>
            <a:pPr>
              <a:defRPr/>
            </a:pPr>
            <a:fld id="{0AA901AE-8D76-40B6-9C45-7D3ADBFDA61E}" type="datetime3">
              <a:rPr lang="en-US" smtClean="0"/>
              <a:pPr>
                <a:defRPr/>
              </a:pPr>
              <a:t>12 February 2015</a:t>
            </a:fld>
            <a:endParaRPr lang="en-US"/>
          </a:p>
        </p:txBody>
      </p:sp>
      <p:sp>
        <p:nvSpPr>
          <p:cNvPr id="5" name="Footer Placeholder 4"/>
          <p:cNvSpPr>
            <a:spLocks noGrp="1"/>
          </p:cNvSpPr>
          <p:nvPr>
            <p:ph type="ftr" sz="quarter" idx="11"/>
          </p:nvPr>
        </p:nvSpPr>
        <p:spPr/>
        <p:txBody>
          <a:bodyPr/>
          <a:lstStyle/>
          <a:p>
            <a:pPr>
              <a:defRPr/>
            </a:pPr>
            <a:r>
              <a:rPr lang="ar-SA" smtClean="0"/>
              <a:t>دائرة الإحصاءات العامة</a:t>
            </a:r>
            <a:endParaRPr lang="en-US"/>
          </a:p>
        </p:txBody>
      </p:sp>
      <p:sp>
        <p:nvSpPr>
          <p:cNvPr id="6" name="Slide Number Placeholder 5"/>
          <p:cNvSpPr>
            <a:spLocks noGrp="1"/>
          </p:cNvSpPr>
          <p:nvPr>
            <p:ph type="sldNum" sz="quarter" idx="12"/>
          </p:nvPr>
        </p:nvSpPr>
        <p:spPr/>
        <p:txBody>
          <a:bodyPr/>
          <a:lstStyle/>
          <a:p>
            <a:pPr>
              <a:defRPr/>
            </a:pPr>
            <a:fld id="{D5A0FA9D-F6BC-4ADD-AE4F-54C2BB3FD685}" type="slidenum">
              <a:rPr lang="en-US" smtClean="0"/>
              <a:pPr>
                <a:defRPr/>
              </a:pPr>
              <a:t>38</a:t>
            </a:fld>
            <a:endParaRPr lang="en-US"/>
          </a:p>
        </p:txBody>
      </p:sp>
      <p:sp>
        <p:nvSpPr>
          <p:cNvPr id="8" name="Rectangle 7"/>
          <p:cNvSpPr/>
          <p:nvPr/>
        </p:nvSpPr>
        <p:spPr>
          <a:xfrm>
            <a:off x="76200" y="1676400"/>
            <a:ext cx="8763000" cy="4862870"/>
          </a:xfrm>
          <a:prstGeom prst="rect">
            <a:avLst/>
          </a:prstGeom>
        </p:spPr>
        <p:txBody>
          <a:bodyPr wrap="square">
            <a:spAutoFit/>
          </a:bodyPr>
          <a:lstStyle/>
          <a:p>
            <a:pPr marL="432435" indent="-342265" algn="just">
              <a:spcBef>
                <a:spcPts val="0"/>
              </a:spcBef>
              <a:spcAft>
                <a:spcPts val="1200"/>
              </a:spcAft>
            </a:pPr>
            <a:r>
              <a:rPr lang="ar-JO" sz="2000" b="1" dirty="0" smtClean="0">
                <a:effectLst/>
                <a:latin typeface="Arial"/>
                <a:cs typeface="+mn-cs"/>
              </a:rPr>
              <a:t>يتبع..........</a:t>
            </a:r>
            <a:r>
              <a:rPr lang="ar-SA" sz="2000" b="1" dirty="0" smtClean="0">
                <a:effectLst/>
                <a:latin typeface="Arial"/>
                <a:cs typeface="+mn-cs"/>
              </a:rPr>
              <a:t>المرحلة التحضيرية</a:t>
            </a:r>
            <a:endParaRPr lang="en-US" sz="2000" b="1" dirty="0" smtClean="0">
              <a:effectLst/>
              <a:latin typeface="Arial"/>
              <a:cs typeface="+mn-cs"/>
            </a:endParaRPr>
          </a:p>
          <a:p>
            <a:pPr marL="342900" lvl="0" indent="-342900" algn="just">
              <a:spcBef>
                <a:spcPts val="0"/>
              </a:spcBef>
              <a:spcAft>
                <a:spcPts val="1200"/>
              </a:spcAft>
              <a:buFont typeface="Times New Roman"/>
              <a:buChar char="-"/>
              <a:tabLst>
                <a:tab pos="457200" algn="l"/>
              </a:tabLst>
            </a:pPr>
            <a:r>
              <a:rPr lang="ar-SA" sz="2000" dirty="0" smtClean="0">
                <a:effectLst/>
                <a:latin typeface="Times New Roman"/>
                <a:ea typeface="Times New Roman"/>
                <a:cs typeface="+mn-cs"/>
              </a:rPr>
              <a:t>الإعداد لتهيئة مكاتب إقليمية ومكاتب ميدانية للإشراف على سير العمل الميداني في مختلف المناطق.</a:t>
            </a:r>
            <a:endParaRPr lang="en-US" sz="2000" dirty="0" smtClean="0">
              <a:effectLst/>
              <a:latin typeface="Times New Roman"/>
              <a:ea typeface="Times New Roman"/>
              <a:cs typeface="+mn-cs"/>
            </a:endParaRPr>
          </a:p>
          <a:p>
            <a:pPr marL="342900" lvl="0" indent="-342900" algn="just">
              <a:spcBef>
                <a:spcPts val="0"/>
              </a:spcBef>
              <a:spcAft>
                <a:spcPts val="1200"/>
              </a:spcAft>
              <a:buFont typeface="Times New Roman"/>
              <a:buChar char="-"/>
              <a:tabLst>
                <a:tab pos="457200" algn="l"/>
              </a:tabLst>
            </a:pPr>
            <a:r>
              <a:rPr lang="ar-SA" sz="2000" dirty="0" smtClean="0">
                <a:effectLst/>
                <a:latin typeface="Times New Roman"/>
                <a:ea typeface="Times New Roman"/>
                <a:cs typeface="+mn-cs"/>
              </a:rPr>
              <a:t>التخطيط للقضايا الإدارية التي تعنى بتوفير اللوازم والمعدات، والسيارات، والقرطاسية والمكاتب، وأجهزة الحاسوب اللازمة وغيرها.</a:t>
            </a:r>
            <a:endParaRPr lang="en-US" sz="2000" dirty="0" smtClean="0">
              <a:effectLst/>
              <a:latin typeface="Times New Roman"/>
              <a:ea typeface="Times New Roman"/>
              <a:cs typeface="+mn-cs"/>
            </a:endParaRPr>
          </a:p>
          <a:p>
            <a:pPr marL="342900" lvl="0" indent="-342900" algn="just">
              <a:spcBef>
                <a:spcPts val="0"/>
              </a:spcBef>
              <a:spcAft>
                <a:spcPts val="1200"/>
              </a:spcAft>
              <a:buFont typeface="Times New Roman"/>
              <a:buChar char="-"/>
              <a:tabLst>
                <a:tab pos="457200" algn="l"/>
              </a:tabLst>
            </a:pPr>
            <a:r>
              <a:rPr lang="ar-SA" sz="2000" dirty="0" smtClean="0">
                <a:effectLst/>
                <a:latin typeface="Times New Roman"/>
                <a:ea typeface="Times New Roman"/>
                <a:cs typeface="+mn-cs"/>
              </a:rPr>
              <a:t>تحضير الخرائط اللازمة للعمل بمختلف نوعياتها وباستخدام أحدث التقنيات.</a:t>
            </a:r>
            <a:endParaRPr lang="en-US" sz="2000" dirty="0" smtClean="0">
              <a:effectLst/>
              <a:latin typeface="Times New Roman"/>
              <a:ea typeface="Times New Roman"/>
              <a:cs typeface="+mn-cs"/>
            </a:endParaRPr>
          </a:p>
          <a:p>
            <a:pPr marL="342900" lvl="0" indent="-342900" algn="just">
              <a:spcBef>
                <a:spcPts val="0"/>
              </a:spcBef>
              <a:spcAft>
                <a:spcPts val="1200"/>
              </a:spcAft>
              <a:buFont typeface="Times New Roman"/>
              <a:buChar char="-"/>
              <a:tabLst>
                <a:tab pos="457200" algn="l"/>
              </a:tabLst>
            </a:pPr>
            <a:r>
              <a:rPr lang="ar-SA" sz="2000" dirty="0" smtClean="0">
                <a:effectLst/>
                <a:latin typeface="Times New Roman"/>
                <a:ea typeface="Times New Roman"/>
                <a:cs typeface="+mn-cs"/>
              </a:rPr>
              <a:t>إعداد نسخ من قوائم </a:t>
            </a:r>
            <a:r>
              <a:rPr lang="ar-JO" sz="2000" dirty="0" smtClean="0">
                <a:effectLst/>
                <a:latin typeface="Times New Roman"/>
                <a:ea typeface="Times New Roman"/>
                <a:cs typeface="+mn-cs"/>
              </a:rPr>
              <a:t>الأطر </a:t>
            </a:r>
            <a:r>
              <a:rPr lang="ar-SA" sz="2000" dirty="0" smtClean="0">
                <a:effectLst/>
                <a:latin typeface="Times New Roman"/>
                <a:ea typeface="Times New Roman"/>
                <a:cs typeface="+mn-cs"/>
              </a:rPr>
              <a:t>ضمن </a:t>
            </a:r>
            <a:r>
              <a:rPr lang="ar-SA" sz="2000" dirty="0" smtClean="0">
                <a:effectLst/>
                <a:latin typeface="Times New Roman"/>
                <a:ea typeface="Times New Roman"/>
                <a:cs typeface="+mn-cs"/>
              </a:rPr>
              <a:t>عملية التحضير الجغرافي.</a:t>
            </a:r>
            <a:endParaRPr lang="en-US" sz="2000" dirty="0" smtClean="0">
              <a:effectLst/>
              <a:latin typeface="Times New Roman"/>
              <a:ea typeface="Times New Roman"/>
              <a:cs typeface="+mn-cs"/>
            </a:endParaRPr>
          </a:p>
          <a:p>
            <a:pPr marL="342900" lvl="0" indent="-342900" algn="just">
              <a:spcBef>
                <a:spcPts val="0"/>
              </a:spcBef>
              <a:spcAft>
                <a:spcPts val="1200"/>
              </a:spcAft>
              <a:buFont typeface="Times New Roman"/>
              <a:buChar char="-"/>
              <a:tabLst>
                <a:tab pos="228600" algn="l"/>
                <a:tab pos="457200" algn="l"/>
              </a:tabLst>
            </a:pPr>
            <a:r>
              <a:rPr lang="ar-SA" sz="2000" dirty="0" smtClean="0">
                <a:effectLst/>
                <a:latin typeface="Times New Roman"/>
                <a:ea typeface="Times New Roman"/>
                <a:cs typeface="+mn-cs"/>
              </a:rPr>
              <a:t>إعداد واعتماد جداول مخرجات التعداد التي تفي باحتياجات المستخدمين.</a:t>
            </a:r>
            <a:endParaRPr lang="en-US" sz="2000" dirty="0" smtClean="0">
              <a:effectLst/>
              <a:latin typeface="Times New Roman"/>
              <a:ea typeface="Times New Roman"/>
              <a:cs typeface="+mn-cs"/>
            </a:endParaRPr>
          </a:p>
          <a:p>
            <a:pPr marL="342900" lvl="0" indent="-342900" algn="just">
              <a:spcBef>
                <a:spcPts val="0"/>
              </a:spcBef>
              <a:spcAft>
                <a:spcPts val="1200"/>
              </a:spcAft>
              <a:buFont typeface="Times New Roman"/>
              <a:buChar char="-"/>
              <a:tabLst>
                <a:tab pos="457200" algn="l"/>
              </a:tabLst>
            </a:pPr>
            <a:r>
              <a:rPr lang="ar-SA" sz="2000" dirty="0" smtClean="0">
                <a:effectLst/>
                <a:latin typeface="Times New Roman"/>
                <a:ea typeface="Times New Roman"/>
                <a:cs typeface="+mn-cs"/>
              </a:rPr>
              <a:t>تصميم نموذج حصر الحائزين الزراعيين، واستمارات التعداد.</a:t>
            </a:r>
            <a:endParaRPr lang="en-US" sz="2000" dirty="0" smtClean="0">
              <a:effectLst/>
              <a:latin typeface="Times New Roman"/>
              <a:ea typeface="Times New Roman"/>
              <a:cs typeface="+mn-cs"/>
            </a:endParaRPr>
          </a:p>
          <a:p>
            <a:pPr marL="342900" lvl="0" indent="-342900" algn="just">
              <a:spcBef>
                <a:spcPts val="0"/>
              </a:spcBef>
              <a:spcAft>
                <a:spcPts val="1200"/>
              </a:spcAft>
              <a:buFont typeface="Times New Roman"/>
              <a:buChar char="-"/>
              <a:tabLst>
                <a:tab pos="457200" algn="l"/>
              </a:tabLst>
            </a:pPr>
            <a:r>
              <a:rPr lang="ar-SA" sz="2000" dirty="0" smtClean="0">
                <a:effectLst/>
                <a:latin typeface="Times New Roman"/>
                <a:ea typeface="Times New Roman"/>
                <a:cs typeface="+mn-cs"/>
              </a:rPr>
              <a:t>إعداد كتيبات التعليمات وأدلة الترميز وكافة وثائق التعداد.</a:t>
            </a:r>
            <a:endParaRPr lang="en-US" sz="2000" dirty="0" smtClean="0">
              <a:effectLst/>
              <a:latin typeface="Times New Roman"/>
              <a:ea typeface="Times New Roman"/>
              <a:cs typeface="+mn-cs"/>
            </a:endParaRPr>
          </a:p>
          <a:p>
            <a:pPr marL="342900" lvl="0" indent="-342900" algn="just">
              <a:spcBef>
                <a:spcPts val="0"/>
              </a:spcBef>
              <a:spcAft>
                <a:spcPts val="1200"/>
              </a:spcAft>
              <a:buFont typeface="Times New Roman"/>
              <a:buChar char="-"/>
              <a:tabLst>
                <a:tab pos="457200" algn="l"/>
              </a:tabLst>
            </a:pPr>
            <a:r>
              <a:rPr lang="ar-SA" sz="2000" dirty="0" smtClean="0">
                <a:effectLst/>
                <a:latin typeface="Times New Roman"/>
                <a:ea typeface="Times New Roman"/>
                <a:cs typeface="+mn-cs"/>
              </a:rPr>
              <a:t>اتخاذ الإجراءات المتعلقة باستخدام </a:t>
            </a:r>
            <a:r>
              <a:rPr lang="ar-JO" sz="2000" dirty="0" smtClean="0">
                <a:effectLst/>
                <a:latin typeface="Times New Roman"/>
                <a:ea typeface="Times New Roman"/>
                <a:cs typeface="+mn-cs"/>
              </a:rPr>
              <a:t>أدوات جمع البيانات (ورقية </a:t>
            </a:r>
            <a:r>
              <a:rPr lang="ar-JO" sz="2000" dirty="0" err="1" smtClean="0">
                <a:effectLst/>
                <a:latin typeface="Times New Roman"/>
                <a:ea typeface="Times New Roman"/>
                <a:cs typeface="+mn-cs"/>
              </a:rPr>
              <a:t>او</a:t>
            </a:r>
            <a:r>
              <a:rPr lang="ar-JO" sz="2000" dirty="0" smtClean="0">
                <a:effectLst/>
                <a:latin typeface="Times New Roman"/>
                <a:ea typeface="Times New Roman"/>
                <a:cs typeface="+mn-cs"/>
              </a:rPr>
              <a:t> الكرتونية)</a:t>
            </a:r>
            <a:r>
              <a:rPr lang="ar-SA" sz="2000" dirty="0" smtClean="0">
                <a:effectLst/>
                <a:latin typeface="Times New Roman"/>
                <a:ea typeface="Times New Roman"/>
                <a:cs typeface="+mn-cs"/>
              </a:rPr>
              <a:t> </a:t>
            </a:r>
            <a:r>
              <a:rPr lang="ar-SA" sz="2000" dirty="0" smtClean="0">
                <a:effectLst/>
                <a:latin typeface="Times New Roman"/>
                <a:ea typeface="Times New Roman"/>
                <a:cs typeface="+mn-cs"/>
              </a:rPr>
              <a:t>والبرمجيات اللازمة لها.</a:t>
            </a:r>
            <a:endParaRPr lang="en-US" sz="2000" dirty="0" smtClean="0">
              <a:effectLst/>
              <a:latin typeface="Times New Roman"/>
              <a:ea typeface="Times New Roman"/>
              <a:cs typeface="+mn-cs"/>
            </a:endParaRPr>
          </a:p>
          <a:p>
            <a:pPr marL="342900" lvl="0" indent="-342900" algn="just">
              <a:spcBef>
                <a:spcPts val="0"/>
              </a:spcBef>
              <a:spcAft>
                <a:spcPts val="1200"/>
              </a:spcAft>
              <a:buFont typeface="Times New Roman"/>
              <a:buChar char="-"/>
              <a:tabLst>
                <a:tab pos="457200" algn="l"/>
              </a:tabLst>
            </a:pPr>
            <a:r>
              <a:rPr lang="ar-SA" sz="2000" dirty="0" smtClean="0">
                <a:effectLst/>
                <a:latin typeface="Times New Roman"/>
                <a:ea typeface="Times New Roman"/>
                <a:cs typeface="+mn-cs"/>
              </a:rPr>
              <a:t>إجراء التجربة القبلية لاختبار كافة جوانب مرحلة العد.</a:t>
            </a:r>
            <a:endParaRPr lang="en-US" sz="2000" dirty="0">
              <a:effectLst/>
              <a:latin typeface="Times New Roman"/>
              <a:ea typeface="Times New Roman"/>
              <a:cs typeface="+mn-cs"/>
            </a:endParaRPr>
          </a:p>
        </p:txBody>
      </p:sp>
    </p:spTree>
    <p:extLst>
      <p:ext uri="{BB962C8B-B14F-4D97-AF65-F5344CB8AC3E}">
        <p14:creationId xmlns:p14="http://schemas.microsoft.com/office/powerpoint/2010/main" val="21516404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ar-JO"/>
          </a:p>
        </p:txBody>
      </p:sp>
      <p:sp>
        <p:nvSpPr>
          <p:cNvPr id="4" name="Date Placeholder 3"/>
          <p:cNvSpPr>
            <a:spLocks noGrp="1"/>
          </p:cNvSpPr>
          <p:nvPr>
            <p:ph type="dt" sz="half" idx="10"/>
          </p:nvPr>
        </p:nvSpPr>
        <p:spPr/>
        <p:txBody>
          <a:bodyPr/>
          <a:lstStyle/>
          <a:p>
            <a:pPr>
              <a:defRPr/>
            </a:pPr>
            <a:fld id="{0AA901AE-8D76-40B6-9C45-7D3ADBFDA61E}" type="datetime3">
              <a:rPr lang="en-US" smtClean="0"/>
              <a:pPr>
                <a:defRPr/>
              </a:pPr>
              <a:t>12 February 2015</a:t>
            </a:fld>
            <a:endParaRPr lang="en-US"/>
          </a:p>
        </p:txBody>
      </p:sp>
      <p:sp>
        <p:nvSpPr>
          <p:cNvPr id="5" name="Footer Placeholder 4"/>
          <p:cNvSpPr>
            <a:spLocks noGrp="1"/>
          </p:cNvSpPr>
          <p:nvPr>
            <p:ph type="ftr" sz="quarter" idx="11"/>
          </p:nvPr>
        </p:nvSpPr>
        <p:spPr/>
        <p:txBody>
          <a:bodyPr/>
          <a:lstStyle/>
          <a:p>
            <a:pPr>
              <a:defRPr/>
            </a:pPr>
            <a:r>
              <a:rPr lang="ar-SA" smtClean="0"/>
              <a:t>دائرة الإحصاءات العامة</a:t>
            </a:r>
            <a:endParaRPr lang="en-US"/>
          </a:p>
        </p:txBody>
      </p:sp>
      <p:sp>
        <p:nvSpPr>
          <p:cNvPr id="6" name="Slide Number Placeholder 5"/>
          <p:cNvSpPr>
            <a:spLocks noGrp="1"/>
          </p:cNvSpPr>
          <p:nvPr>
            <p:ph type="sldNum" sz="quarter" idx="12"/>
          </p:nvPr>
        </p:nvSpPr>
        <p:spPr/>
        <p:txBody>
          <a:bodyPr/>
          <a:lstStyle/>
          <a:p>
            <a:pPr>
              <a:defRPr/>
            </a:pPr>
            <a:fld id="{D5A0FA9D-F6BC-4ADD-AE4F-54C2BB3FD685}" type="slidenum">
              <a:rPr lang="en-US" smtClean="0"/>
              <a:pPr>
                <a:defRPr/>
              </a:pPr>
              <a:t>39</a:t>
            </a:fld>
            <a:endParaRPr lang="en-US"/>
          </a:p>
        </p:txBody>
      </p:sp>
      <p:sp>
        <p:nvSpPr>
          <p:cNvPr id="8" name="Rectangle 7"/>
          <p:cNvSpPr/>
          <p:nvPr/>
        </p:nvSpPr>
        <p:spPr>
          <a:xfrm>
            <a:off x="76200" y="1676400"/>
            <a:ext cx="8763000" cy="2785378"/>
          </a:xfrm>
          <a:prstGeom prst="rect">
            <a:avLst/>
          </a:prstGeom>
        </p:spPr>
        <p:txBody>
          <a:bodyPr wrap="square">
            <a:spAutoFit/>
          </a:bodyPr>
          <a:lstStyle/>
          <a:p>
            <a:pPr marL="432435" indent="-342265" algn="just">
              <a:lnSpc>
                <a:spcPct val="150000"/>
              </a:lnSpc>
              <a:spcBef>
                <a:spcPts val="0"/>
              </a:spcBef>
              <a:spcAft>
                <a:spcPts val="1200"/>
              </a:spcAft>
            </a:pPr>
            <a:r>
              <a:rPr lang="ar-SA" b="1" dirty="0" smtClean="0">
                <a:effectLst/>
                <a:latin typeface="Times New Roman"/>
                <a:ea typeface="Times New Roman"/>
                <a:cs typeface="Arial"/>
              </a:rPr>
              <a:t> مرحلة العد</a:t>
            </a:r>
            <a:endParaRPr lang="en-US" sz="1600" dirty="0" smtClean="0">
              <a:effectLst/>
              <a:latin typeface="Times New Roman"/>
              <a:ea typeface="Times New Roman"/>
            </a:endParaRPr>
          </a:p>
          <a:p>
            <a:pPr indent="457200" algn="just">
              <a:lnSpc>
                <a:spcPct val="150000"/>
              </a:lnSpc>
              <a:spcBef>
                <a:spcPts val="0"/>
              </a:spcBef>
              <a:spcAft>
                <a:spcPts val="1200"/>
              </a:spcAft>
            </a:pPr>
            <a:r>
              <a:rPr lang="ar-SA" dirty="0" smtClean="0">
                <a:effectLst/>
                <a:latin typeface="Times New Roman"/>
                <a:ea typeface="Times New Roman"/>
                <a:cs typeface="Arial"/>
              </a:rPr>
              <a:t>يتم خلالها جمع البيانات المتعلقة </a:t>
            </a:r>
            <a:r>
              <a:rPr lang="ar-SA" dirty="0" err="1" smtClean="0">
                <a:effectLst/>
                <a:latin typeface="Times New Roman"/>
                <a:ea typeface="Times New Roman"/>
                <a:cs typeface="Arial"/>
              </a:rPr>
              <a:t>بالحيازات</a:t>
            </a:r>
            <a:r>
              <a:rPr lang="ar-SA" dirty="0" smtClean="0">
                <a:effectLst/>
                <a:latin typeface="Times New Roman"/>
                <a:ea typeface="Times New Roman"/>
                <a:cs typeface="Arial"/>
              </a:rPr>
              <a:t> الزراعية، وتتضمن هذه المرحلة الأنشطة التالية:</a:t>
            </a:r>
            <a:endParaRPr lang="en-US" sz="1600" dirty="0" smtClean="0">
              <a:effectLst/>
              <a:latin typeface="Times New Roman"/>
              <a:ea typeface="Times New Roman"/>
            </a:endParaRPr>
          </a:p>
          <a:p>
            <a:pPr marL="342900" marR="914400" lvl="0" indent="-342900" algn="just">
              <a:lnSpc>
                <a:spcPct val="150000"/>
              </a:lnSpc>
              <a:spcBef>
                <a:spcPts val="0"/>
              </a:spcBef>
              <a:spcAft>
                <a:spcPts val="1200"/>
              </a:spcAft>
              <a:buFont typeface="Times New Roman"/>
              <a:buChar char="-"/>
            </a:pPr>
            <a:r>
              <a:rPr lang="ar-SA" dirty="0" smtClean="0">
                <a:effectLst/>
                <a:latin typeface="Times New Roman"/>
                <a:ea typeface="Times New Roman"/>
                <a:cs typeface="Arial"/>
              </a:rPr>
              <a:t>تكثيف الحملات الإعلامية.</a:t>
            </a:r>
            <a:endParaRPr lang="en-US" sz="1600" dirty="0" smtClean="0">
              <a:effectLst/>
              <a:latin typeface="Times New Roman"/>
              <a:ea typeface="Times New Roman"/>
            </a:endParaRPr>
          </a:p>
          <a:p>
            <a:pPr marL="342900" marR="914400" lvl="0" indent="-342900" algn="just">
              <a:lnSpc>
                <a:spcPct val="150000"/>
              </a:lnSpc>
              <a:spcBef>
                <a:spcPts val="0"/>
              </a:spcBef>
              <a:spcAft>
                <a:spcPts val="1200"/>
              </a:spcAft>
              <a:buFont typeface="Times New Roman"/>
              <a:buChar char="-"/>
            </a:pPr>
            <a:r>
              <a:rPr lang="ar-SA" dirty="0" smtClean="0">
                <a:effectLst/>
                <a:latin typeface="Times New Roman"/>
                <a:ea typeface="Times New Roman"/>
                <a:cs typeface="Arial"/>
              </a:rPr>
              <a:t>إجراء العد الفعلي.</a:t>
            </a:r>
            <a:endParaRPr lang="en-US" sz="1600" dirty="0" smtClean="0">
              <a:effectLst/>
              <a:latin typeface="Times New Roman"/>
              <a:ea typeface="Times New Roman"/>
            </a:endParaRPr>
          </a:p>
          <a:p>
            <a:pPr marL="342900" marR="914400" lvl="0" indent="-342900" algn="just">
              <a:lnSpc>
                <a:spcPct val="150000"/>
              </a:lnSpc>
              <a:spcBef>
                <a:spcPts val="0"/>
              </a:spcBef>
              <a:spcAft>
                <a:spcPts val="1200"/>
              </a:spcAft>
              <a:buFont typeface="Times New Roman"/>
              <a:buChar char="-"/>
            </a:pPr>
            <a:r>
              <a:rPr lang="ar-SA" dirty="0" smtClean="0">
                <a:effectLst/>
                <a:latin typeface="Times New Roman"/>
                <a:ea typeface="Times New Roman"/>
                <a:cs typeface="Arial"/>
              </a:rPr>
              <a:t>إجراء العد البعدي.</a:t>
            </a:r>
            <a:endParaRPr lang="en-US" sz="1600" dirty="0">
              <a:effectLst/>
              <a:latin typeface="Times New Roman"/>
              <a:ea typeface="Times New Roman"/>
            </a:endParaRPr>
          </a:p>
        </p:txBody>
      </p:sp>
    </p:spTree>
    <p:extLst>
      <p:ext uri="{BB962C8B-B14F-4D97-AF65-F5344CB8AC3E}">
        <p14:creationId xmlns:p14="http://schemas.microsoft.com/office/powerpoint/2010/main" val="2600034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ar-JO"/>
          </a:p>
        </p:txBody>
      </p:sp>
      <p:sp>
        <p:nvSpPr>
          <p:cNvPr id="4" name="Date Placeholder 3"/>
          <p:cNvSpPr>
            <a:spLocks noGrp="1"/>
          </p:cNvSpPr>
          <p:nvPr>
            <p:ph type="dt" sz="half" idx="10"/>
          </p:nvPr>
        </p:nvSpPr>
        <p:spPr/>
        <p:txBody>
          <a:bodyPr/>
          <a:lstStyle/>
          <a:p>
            <a:pPr>
              <a:defRPr/>
            </a:pPr>
            <a:fld id="{0AA901AE-8D76-40B6-9C45-7D3ADBFDA61E}" type="datetime3">
              <a:rPr lang="en-US" smtClean="0"/>
              <a:pPr>
                <a:defRPr/>
              </a:pPr>
              <a:t>12 February 2015</a:t>
            </a:fld>
            <a:endParaRPr lang="en-US"/>
          </a:p>
        </p:txBody>
      </p:sp>
      <p:sp>
        <p:nvSpPr>
          <p:cNvPr id="5" name="Footer Placeholder 4"/>
          <p:cNvSpPr>
            <a:spLocks noGrp="1"/>
          </p:cNvSpPr>
          <p:nvPr>
            <p:ph type="ftr" sz="quarter" idx="11"/>
          </p:nvPr>
        </p:nvSpPr>
        <p:spPr/>
        <p:txBody>
          <a:bodyPr/>
          <a:lstStyle/>
          <a:p>
            <a:pPr>
              <a:defRPr/>
            </a:pPr>
            <a:r>
              <a:rPr lang="ar-SA" smtClean="0"/>
              <a:t>دائرة الإحصاءات العامة</a:t>
            </a:r>
            <a:endParaRPr lang="en-US"/>
          </a:p>
        </p:txBody>
      </p:sp>
      <p:sp>
        <p:nvSpPr>
          <p:cNvPr id="6" name="Slide Number Placeholder 5"/>
          <p:cNvSpPr>
            <a:spLocks noGrp="1"/>
          </p:cNvSpPr>
          <p:nvPr>
            <p:ph type="sldNum" sz="quarter" idx="12"/>
          </p:nvPr>
        </p:nvSpPr>
        <p:spPr/>
        <p:txBody>
          <a:bodyPr/>
          <a:lstStyle/>
          <a:p>
            <a:pPr>
              <a:defRPr/>
            </a:pPr>
            <a:fld id="{D5A0FA9D-F6BC-4ADD-AE4F-54C2BB3FD685}" type="slidenum">
              <a:rPr lang="en-US" smtClean="0"/>
              <a:pPr>
                <a:defRPr/>
              </a:pPr>
              <a:t>4</a:t>
            </a:fld>
            <a:endParaRPr lang="en-US"/>
          </a:p>
        </p:txBody>
      </p:sp>
      <p:sp>
        <p:nvSpPr>
          <p:cNvPr id="8" name="Rectangle 7"/>
          <p:cNvSpPr/>
          <p:nvPr/>
        </p:nvSpPr>
        <p:spPr>
          <a:xfrm>
            <a:off x="76200" y="1676400"/>
            <a:ext cx="8763000" cy="3170099"/>
          </a:xfrm>
          <a:prstGeom prst="rect">
            <a:avLst/>
          </a:prstGeom>
        </p:spPr>
        <p:txBody>
          <a:bodyPr wrap="square">
            <a:spAutoFit/>
          </a:bodyPr>
          <a:lstStyle/>
          <a:p>
            <a:pPr marL="432435" indent="-342265" algn="just">
              <a:lnSpc>
                <a:spcPct val="150000"/>
              </a:lnSpc>
              <a:spcBef>
                <a:spcPts val="0"/>
              </a:spcBef>
              <a:spcAft>
                <a:spcPts val="1200"/>
              </a:spcAft>
            </a:pPr>
            <a:r>
              <a:rPr lang="ar-SA" sz="2000" b="1" u="none" strike="noStrike" dirty="0" smtClean="0">
                <a:effectLst/>
                <a:latin typeface="Arial"/>
              </a:rPr>
              <a:t>تعريف التعداد الزراعي </a:t>
            </a:r>
            <a:endParaRPr lang="en-US" sz="2000" b="1" u="sng" dirty="0" smtClean="0">
              <a:effectLst/>
              <a:latin typeface="Arial"/>
            </a:endParaRPr>
          </a:p>
          <a:p>
            <a:pPr indent="457200" algn="just">
              <a:lnSpc>
                <a:spcPct val="150000"/>
              </a:lnSpc>
              <a:spcBef>
                <a:spcPts val="0"/>
              </a:spcBef>
              <a:spcAft>
                <a:spcPts val="1200"/>
              </a:spcAft>
            </a:pPr>
            <a:r>
              <a:rPr lang="ar-SA" sz="2000" dirty="0" smtClean="0">
                <a:effectLst/>
                <a:latin typeface="Times New Roman"/>
                <a:ea typeface="Times New Roman"/>
                <a:cs typeface="Arial"/>
              </a:rPr>
              <a:t>التعداد الزراعي هو عملية حكومية لجمع معلومات كمية عن تركيب القطاع الزراعي (هيكلة القطاع الزراعي) باستخدام الحيازة الزراعية كوحدة للعد.  وتشمل عملية التعداد كافة </a:t>
            </a:r>
            <a:r>
              <a:rPr lang="ar-JO" sz="2000" dirty="0" err="1" smtClean="0">
                <a:effectLst/>
                <a:latin typeface="Times New Roman"/>
                <a:ea typeface="Times New Roman"/>
                <a:cs typeface="Arial"/>
              </a:rPr>
              <a:t>ال</a:t>
            </a:r>
            <a:r>
              <a:rPr lang="ar-SA" sz="2000" dirty="0" smtClean="0">
                <a:effectLst/>
                <a:latin typeface="Times New Roman"/>
                <a:ea typeface="Times New Roman"/>
                <a:cs typeface="Arial"/>
              </a:rPr>
              <a:t>مناطق</a:t>
            </a:r>
            <a:r>
              <a:rPr lang="ar-JO" sz="2000" dirty="0" smtClean="0">
                <a:effectLst/>
                <a:latin typeface="Times New Roman"/>
                <a:ea typeface="Times New Roman"/>
                <a:cs typeface="Arial"/>
              </a:rPr>
              <a:t> الجغرافية للدولة</a:t>
            </a:r>
            <a:r>
              <a:rPr lang="ar-SA" sz="2000" dirty="0" smtClean="0">
                <a:effectLst/>
                <a:latin typeface="Times New Roman"/>
                <a:ea typeface="Times New Roman"/>
                <a:cs typeface="Arial"/>
              </a:rPr>
              <a:t> خلال </a:t>
            </a:r>
            <a:r>
              <a:rPr lang="ar-SA" sz="2000" dirty="0" smtClean="0">
                <a:effectLst/>
                <a:latin typeface="Times New Roman"/>
                <a:ea typeface="Times New Roman"/>
                <a:cs typeface="Arial"/>
              </a:rPr>
              <a:t>عام زراعي كامل.</a:t>
            </a:r>
            <a:endParaRPr lang="en-US" sz="2000" dirty="0" smtClean="0">
              <a:effectLst/>
              <a:latin typeface="Times New Roman"/>
              <a:ea typeface="Times New Roman"/>
            </a:endParaRPr>
          </a:p>
          <a:p>
            <a:pPr indent="457200" algn="just">
              <a:lnSpc>
                <a:spcPct val="150000"/>
              </a:lnSpc>
              <a:spcBef>
                <a:spcPts val="0"/>
              </a:spcBef>
              <a:spcAft>
                <a:spcPts val="1200"/>
              </a:spcAft>
            </a:pPr>
            <a:r>
              <a:rPr lang="ar-SA" sz="2000" dirty="0" smtClean="0">
                <a:effectLst/>
                <a:latin typeface="Times New Roman"/>
                <a:ea typeface="Times New Roman"/>
                <a:cs typeface="Arial"/>
              </a:rPr>
              <a:t>وتغطى من خلال عملية التعداد جميع </a:t>
            </a:r>
            <a:r>
              <a:rPr lang="ar-SA" sz="2000" dirty="0" err="1" smtClean="0">
                <a:effectLst/>
                <a:latin typeface="Times New Roman"/>
                <a:ea typeface="Times New Roman"/>
                <a:cs typeface="Arial"/>
              </a:rPr>
              <a:t>الحيازات</a:t>
            </a:r>
            <a:r>
              <a:rPr lang="ar-SA" sz="2000" dirty="0" smtClean="0">
                <a:effectLst/>
                <a:latin typeface="Times New Roman"/>
                <a:ea typeface="Times New Roman"/>
                <a:cs typeface="Arial"/>
              </a:rPr>
              <a:t> النباتية والتي تحقق شروط الحيازة الزراعية بالإضافة إلى </a:t>
            </a:r>
            <a:r>
              <a:rPr lang="ar-SA" sz="2000" dirty="0" err="1" smtClean="0">
                <a:effectLst/>
                <a:latin typeface="Times New Roman"/>
                <a:ea typeface="Times New Roman"/>
                <a:cs typeface="Arial"/>
              </a:rPr>
              <a:t>حيازات</a:t>
            </a:r>
            <a:r>
              <a:rPr lang="ar-SA" sz="2000" dirty="0" smtClean="0">
                <a:effectLst/>
                <a:latin typeface="Times New Roman"/>
                <a:ea typeface="Times New Roman"/>
                <a:cs typeface="Arial"/>
              </a:rPr>
              <a:t> الثروة الحيوانية </a:t>
            </a:r>
            <a:r>
              <a:rPr lang="ar-SA" sz="2000" dirty="0" err="1" smtClean="0">
                <a:effectLst/>
                <a:latin typeface="Times New Roman"/>
                <a:ea typeface="Times New Roman"/>
                <a:cs typeface="Arial"/>
              </a:rPr>
              <a:t>والحيازات</a:t>
            </a:r>
            <a:r>
              <a:rPr lang="ar-SA" sz="2000" dirty="0" smtClean="0">
                <a:effectLst/>
                <a:latin typeface="Times New Roman"/>
                <a:ea typeface="Times New Roman"/>
                <a:cs typeface="Arial"/>
              </a:rPr>
              <a:t> المختلطة.</a:t>
            </a:r>
            <a:endParaRPr lang="en-US" sz="2000" dirty="0">
              <a:effectLst/>
              <a:latin typeface="Times New Roman"/>
              <a:ea typeface="Times New Roman"/>
            </a:endParaRPr>
          </a:p>
        </p:txBody>
      </p:sp>
    </p:spTree>
    <p:extLst>
      <p:ext uri="{BB962C8B-B14F-4D97-AF65-F5344CB8AC3E}">
        <p14:creationId xmlns:p14="http://schemas.microsoft.com/office/powerpoint/2010/main" val="39213677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ar-JO"/>
          </a:p>
        </p:txBody>
      </p:sp>
      <p:sp>
        <p:nvSpPr>
          <p:cNvPr id="4" name="Date Placeholder 3"/>
          <p:cNvSpPr>
            <a:spLocks noGrp="1"/>
          </p:cNvSpPr>
          <p:nvPr>
            <p:ph type="dt" sz="half" idx="10"/>
          </p:nvPr>
        </p:nvSpPr>
        <p:spPr/>
        <p:txBody>
          <a:bodyPr/>
          <a:lstStyle/>
          <a:p>
            <a:pPr>
              <a:defRPr/>
            </a:pPr>
            <a:fld id="{0AA901AE-8D76-40B6-9C45-7D3ADBFDA61E}" type="datetime3">
              <a:rPr lang="en-US" smtClean="0"/>
              <a:pPr>
                <a:defRPr/>
              </a:pPr>
              <a:t>12 February 2015</a:t>
            </a:fld>
            <a:endParaRPr lang="en-US"/>
          </a:p>
        </p:txBody>
      </p:sp>
      <p:sp>
        <p:nvSpPr>
          <p:cNvPr id="5" name="Footer Placeholder 4"/>
          <p:cNvSpPr>
            <a:spLocks noGrp="1"/>
          </p:cNvSpPr>
          <p:nvPr>
            <p:ph type="ftr" sz="quarter" idx="11"/>
          </p:nvPr>
        </p:nvSpPr>
        <p:spPr/>
        <p:txBody>
          <a:bodyPr/>
          <a:lstStyle/>
          <a:p>
            <a:pPr>
              <a:defRPr/>
            </a:pPr>
            <a:r>
              <a:rPr lang="ar-SA" smtClean="0"/>
              <a:t>دائرة الإحصاءات العامة</a:t>
            </a:r>
            <a:endParaRPr lang="en-US"/>
          </a:p>
        </p:txBody>
      </p:sp>
      <p:sp>
        <p:nvSpPr>
          <p:cNvPr id="6" name="Slide Number Placeholder 5"/>
          <p:cNvSpPr>
            <a:spLocks noGrp="1"/>
          </p:cNvSpPr>
          <p:nvPr>
            <p:ph type="sldNum" sz="quarter" idx="12"/>
          </p:nvPr>
        </p:nvSpPr>
        <p:spPr/>
        <p:txBody>
          <a:bodyPr/>
          <a:lstStyle/>
          <a:p>
            <a:pPr>
              <a:defRPr/>
            </a:pPr>
            <a:fld id="{D5A0FA9D-F6BC-4ADD-AE4F-54C2BB3FD685}" type="slidenum">
              <a:rPr lang="en-US" smtClean="0"/>
              <a:pPr>
                <a:defRPr/>
              </a:pPr>
              <a:t>40</a:t>
            </a:fld>
            <a:endParaRPr lang="en-US"/>
          </a:p>
        </p:txBody>
      </p:sp>
      <p:sp>
        <p:nvSpPr>
          <p:cNvPr id="8" name="Rectangle 7"/>
          <p:cNvSpPr/>
          <p:nvPr/>
        </p:nvSpPr>
        <p:spPr>
          <a:xfrm>
            <a:off x="76200" y="1676400"/>
            <a:ext cx="8763000" cy="3872855"/>
          </a:xfrm>
          <a:prstGeom prst="rect">
            <a:avLst/>
          </a:prstGeom>
        </p:spPr>
        <p:txBody>
          <a:bodyPr wrap="square">
            <a:spAutoFit/>
          </a:bodyPr>
          <a:lstStyle/>
          <a:p>
            <a:pPr marL="432435" indent="-342265" algn="just">
              <a:lnSpc>
                <a:spcPct val="150000"/>
              </a:lnSpc>
              <a:spcBef>
                <a:spcPts val="0"/>
              </a:spcBef>
              <a:spcAft>
                <a:spcPts val="1200"/>
              </a:spcAft>
            </a:pPr>
            <a:r>
              <a:rPr lang="ar-SA" b="1" dirty="0" smtClean="0">
                <a:effectLst/>
                <a:latin typeface="Times New Roman"/>
                <a:ea typeface="Times New Roman"/>
                <a:cs typeface="Arial"/>
              </a:rPr>
              <a:t>مرحلة استخراج وتحليل النتائج وطباعة التقرير:</a:t>
            </a:r>
            <a:endParaRPr lang="en-US" sz="1600" dirty="0" smtClean="0">
              <a:effectLst/>
              <a:latin typeface="Times New Roman"/>
              <a:ea typeface="Times New Roman"/>
            </a:endParaRPr>
          </a:p>
          <a:p>
            <a:pPr indent="457200" algn="just">
              <a:lnSpc>
                <a:spcPct val="150000"/>
              </a:lnSpc>
              <a:spcBef>
                <a:spcPts val="0"/>
              </a:spcBef>
              <a:spcAft>
                <a:spcPts val="1200"/>
              </a:spcAft>
            </a:pPr>
            <a:r>
              <a:rPr lang="ar-SA" dirty="0" smtClean="0">
                <a:effectLst/>
                <a:latin typeface="Times New Roman"/>
                <a:ea typeface="Times New Roman"/>
                <a:cs typeface="Arial"/>
              </a:rPr>
              <a:t>وتشمل هذه المرحلة ما يلي:</a:t>
            </a:r>
            <a:endParaRPr lang="en-US" sz="1600" dirty="0" smtClean="0">
              <a:effectLst/>
              <a:latin typeface="Times New Roman"/>
              <a:ea typeface="Times New Roman"/>
            </a:endParaRPr>
          </a:p>
          <a:p>
            <a:pPr marL="342900" marR="914400" lvl="0" indent="-342900" algn="just">
              <a:lnSpc>
                <a:spcPct val="150000"/>
              </a:lnSpc>
              <a:spcBef>
                <a:spcPts val="0"/>
              </a:spcBef>
              <a:spcAft>
                <a:spcPts val="1200"/>
              </a:spcAft>
              <a:buSzPts val="1300"/>
              <a:buFont typeface="Times New Roman"/>
              <a:buAutoNum type="arabicPeriod"/>
            </a:pPr>
            <a:r>
              <a:rPr lang="ar-SA" dirty="0" smtClean="0">
                <a:effectLst/>
                <a:latin typeface="Times New Roman"/>
                <a:ea typeface="Times New Roman"/>
                <a:cs typeface="Arial"/>
              </a:rPr>
              <a:t>تبويب النتائج واستخلاصها.</a:t>
            </a:r>
            <a:endParaRPr lang="en-US" sz="1600" dirty="0" smtClean="0">
              <a:effectLst/>
              <a:latin typeface="Times New Roman"/>
              <a:ea typeface="Times New Roman"/>
            </a:endParaRPr>
          </a:p>
          <a:p>
            <a:pPr marL="342900" marR="914400" lvl="0" indent="-342900" algn="just">
              <a:lnSpc>
                <a:spcPct val="150000"/>
              </a:lnSpc>
              <a:spcBef>
                <a:spcPts val="0"/>
              </a:spcBef>
              <a:spcAft>
                <a:spcPts val="1200"/>
              </a:spcAft>
              <a:buSzPts val="1300"/>
              <a:buFont typeface="Times New Roman"/>
              <a:buAutoNum type="arabicPeriod"/>
            </a:pPr>
            <a:r>
              <a:rPr lang="ar-SA" dirty="0" smtClean="0">
                <a:effectLst/>
                <a:latin typeface="Times New Roman"/>
                <a:ea typeface="Times New Roman"/>
                <a:cs typeface="Arial"/>
              </a:rPr>
              <a:t>تحليل إحصائي للنتائج واستخراج المؤشرات.</a:t>
            </a:r>
            <a:endParaRPr lang="en-US" sz="1600" dirty="0" smtClean="0">
              <a:effectLst/>
              <a:latin typeface="Times New Roman"/>
              <a:ea typeface="Times New Roman"/>
            </a:endParaRPr>
          </a:p>
          <a:p>
            <a:pPr marL="342900" marR="914400" lvl="0" indent="-342900" algn="just">
              <a:lnSpc>
                <a:spcPct val="150000"/>
              </a:lnSpc>
              <a:spcBef>
                <a:spcPts val="0"/>
              </a:spcBef>
              <a:spcAft>
                <a:spcPts val="1200"/>
              </a:spcAft>
              <a:buSzPts val="1300"/>
              <a:buFont typeface="Times New Roman"/>
              <a:buAutoNum type="arabicPeriod"/>
            </a:pPr>
            <a:r>
              <a:rPr lang="ar-SA" dirty="0" smtClean="0">
                <a:effectLst/>
                <a:latin typeface="Times New Roman"/>
                <a:ea typeface="Times New Roman"/>
                <a:cs typeface="Arial"/>
              </a:rPr>
              <a:t>كتابة التقرير النهائي.</a:t>
            </a:r>
            <a:endParaRPr lang="en-US" sz="1600" dirty="0" smtClean="0">
              <a:effectLst/>
              <a:latin typeface="Times New Roman"/>
              <a:ea typeface="Times New Roman"/>
            </a:endParaRPr>
          </a:p>
          <a:p>
            <a:pPr marL="342900" marR="914400" lvl="0" indent="-342900" algn="just">
              <a:lnSpc>
                <a:spcPct val="150000"/>
              </a:lnSpc>
              <a:spcBef>
                <a:spcPts val="0"/>
              </a:spcBef>
              <a:spcAft>
                <a:spcPts val="1200"/>
              </a:spcAft>
              <a:buSzPts val="1300"/>
              <a:buFont typeface="Times New Roman"/>
              <a:buAutoNum type="arabicPeriod"/>
            </a:pPr>
            <a:r>
              <a:rPr lang="ar-SA" dirty="0" smtClean="0">
                <a:effectLst/>
                <a:latin typeface="Times New Roman"/>
                <a:ea typeface="Times New Roman"/>
                <a:cs typeface="Arial"/>
              </a:rPr>
              <a:t>نسخ وطباعة وتجميع وتوزيع التقرير.</a:t>
            </a:r>
            <a:endParaRPr lang="en-US" sz="1600" dirty="0" smtClean="0">
              <a:effectLst/>
              <a:latin typeface="Times New Roman"/>
              <a:ea typeface="Times New Roman"/>
            </a:endParaRPr>
          </a:p>
          <a:p>
            <a:pPr marL="342900" marR="914400" lvl="0" indent="-342900" algn="just">
              <a:lnSpc>
                <a:spcPct val="150000"/>
              </a:lnSpc>
              <a:spcBef>
                <a:spcPts val="0"/>
              </a:spcBef>
              <a:spcAft>
                <a:spcPts val="1200"/>
              </a:spcAft>
              <a:buSzPts val="1300"/>
              <a:buFont typeface="Times New Roman"/>
              <a:buAutoNum type="arabicPeriod"/>
            </a:pPr>
            <a:r>
              <a:rPr lang="ar-SA" dirty="0" smtClean="0">
                <a:effectLst/>
                <a:latin typeface="Times New Roman"/>
                <a:ea typeface="Times New Roman"/>
                <a:cs typeface="Arial"/>
              </a:rPr>
              <a:t>عقد ندوة لتقييم ومناقشة النتائج.</a:t>
            </a:r>
            <a:endParaRPr lang="en-US" sz="1600" dirty="0">
              <a:effectLst/>
              <a:latin typeface="Times New Roman"/>
              <a:ea typeface="Times New Roman"/>
            </a:endParaRPr>
          </a:p>
        </p:txBody>
      </p:sp>
    </p:spTree>
    <p:extLst>
      <p:ext uri="{BB962C8B-B14F-4D97-AF65-F5344CB8AC3E}">
        <p14:creationId xmlns:p14="http://schemas.microsoft.com/office/powerpoint/2010/main" val="14604981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ar-JO" dirty="0"/>
          </a:p>
        </p:txBody>
      </p:sp>
      <p:sp>
        <p:nvSpPr>
          <p:cNvPr id="4" name="Date Placeholder 3"/>
          <p:cNvSpPr>
            <a:spLocks noGrp="1"/>
          </p:cNvSpPr>
          <p:nvPr>
            <p:ph type="dt" sz="half" idx="10"/>
          </p:nvPr>
        </p:nvSpPr>
        <p:spPr/>
        <p:txBody>
          <a:bodyPr/>
          <a:lstStyle/>
          <a:p>
            <a:pPr>
              <a:defRPr/>
            </a:pPr>
            <a:fld id="{0AA901AE-8D76-40B6-9C45-7D3ADBFDA61E}" type="datetime3">
              <a:rPr lang="en-US" smtClean="0"/>
              <a:pPr>
                <a:defRPr/>
              </a:pPr>
              <a:t>12 February 2015</a:t>
            </a:fld>
            <a:endParaRPr lang="en-US"/>
          </a:p>
        </p:txBody>
      </p:sp>
      <p:sp>
        <p:nvSpPr>
          <p:cNvPr id="5" name="Footer Placeholder 4"/>
          <p:cNvSpPr>
            <a:spLocks noGrp="1"/>
          </p:cNvSpPr>
          <p:nvPr>
            <p:ph type="ftr" sz="quarter" idx="11"/>
          </p:nvPr>
        </p:nvSpPr>
        <p:spPr/>
        <p:txBody>
          <a:bodyPr/>
          <a:lstStyle/>
          <a:p>
            <a:pPr>
              <a:defRPr/>
            </a:pPr>
            <a:r>
              <a:rPr lang="ar-SA" dirty="0" smtClean="0"/>
              <a:t>دائرة الإحصاءات العامة</a:t>
            </a:r>
            <a:endParaRPr lang="en-US" dirty="0"/>
          </a:p>
        </p:txBody>
      </p:sp>
      <p:sp>
        <p:nvSpPr>
          <p:cNvPr id="6" name="Slide Number Placeholder 5"/>
          <p:cNvSpPr>
            <a:spLocks noGrp="1"/>
          </p:cNvSpPr>
          <p:nvPr>
            <p:ph type="sldNum" sz="quarter" idx="12"/>
          </p:nvPr>
        </p:nvSpPr>
        <p:spPr/>
        <p:txBody>
          <a:bodyPr/>
          <a:lstStyle/>
          <a:p>
            <a:pPr>
              <a:defRPr/>
            </a:pPr>
            <a:fld id="{D5A0FA9D-F6BC-4ADD-AE4F-54C2BB3FD685}" type="slidenum">
              <a:rPr lang="en-US" smtClean="0"/>
              <a:pPr>
                <a:defRPr/>
              </a:pPr>
              <a:t>41</a:t>
            </a:fld>
            <a:endParaRPr lang="en-US"/>
          </a:p>
        </p:txBody>
      </p:sp>
      <p:pic>
        <p:nvPicPr>
          <p:cNvPr id="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752600"/>
            <a:ext cx="4953000" cy="35591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0" y="5486400"/>
            <a:ext cx="1210588" cy="523220"/>
          </a:xfrm>
          <a:prstGeom prst="rect">
            <a:avLst/>
          </a:prstGeom>
        </p:spPr>
        <p:txBody>
          <a:bodyPr wrap="none">
            <a:spAutoFit/>
          </a:bodyPr>
          <a:lstStyle/>
          <a:p>
            <a:pPr lvl="0" algn="ctr">
              <a:spcBef>
                <a:spcPct val="50000"/>
              </a:spcBef>
            </a:pPr>
            <a:r>
              <a:rPr lang="ar-JO" sz="2800" b="1" dirty="0">
                <a:solidFill>
                  <a:srgbClr val="003366"/>
                </a:solidFill>
                <a:latin typeface="Arial" pitchFamily="34" charset="0"/>
                <a:cs typeface="Arial" pitchFamily="34" charset="0"/>
              </a:rPr>
              <a:t>شكرا لكم</a:t>
            </a:r>
            <a:endParaRPr lang="en-US" sz="2800" b="1" dirty="0">
              <a:solidFill>
                <a:srgbClr val="003366"/>
              </a:solidFill>
              <a:latin typeface="Arial" pitchFamily="34" charset="0"/>
              <a:cs typeface="Arial" pitchFamily="34" charset="0"/>
            </a:endParaRPr>
          </a:p>
        </p:txBody>
      </p:sp>
    </p:spTree>
    <p:extLst>
      <p:ext uri="{BB962C8B-B14F-4D97-AF65-F5344CB8AC3E}">
        <p14:creationId xmlns:p14="http://schemas.microsoft.com/office/powerpoint/2010/main" val="2975480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ar-JO"/>
          </a:p>
        </p:txBody>
      </p:sp>
      <p:sp>
        <p:nvSpPr>
          <p:cNvPr id="4" name="Date Placeholder 3"/>
          <p:cNvSpPr>
            <a:spLocks noGrp="1"/>
          </p:cNvSpPr>
          <p:nvPr>
            <p:ph type="dt" sz="half" idx="10"/>
          </p:nvPr>
        </p:nvSpPr>
        <p:spPr/>
        <p:txBody>
          <a:bodyPr/>
          <a:lstStyle/>
          <a:p>
            <a:pPr>
              <a:defRPr/>
            </a:pPr>
            <a:fld id="{0AA901AE-8D76-40B6-9C45-7D3ADBFDA61E}" type="datetime3">
              <a:rPr lang="en-US" smtClean="0"/>
              <a:pPr>
                <a:defRPr/>
              </a:pPr>
              <a:t>12 February 2015</a:t>
            </a:fld>
            <a:endParaRPr lang="en-US"/>
          </a:p>
        </p:txBody>
      </p:sp>
      <p:sp>
        <p:nvSpPr>
          <p:cNvPr id="5" name="Footer Placeholder 4"/>
          <p:cNvSpPr>
            <a:spLocks noGrp="1"/>
          </p:cNvSpPr>
          <p:nvPr>
            <p:ph type="ftr" sz="quarter" idx="11"/>
          </p:nvPr>
        </p:nvSpPr>
        <p:spPr/>
        <p:txBody>
          <a:bodyPr/>
          <a:lstStyle/>
          <a:p>
            <a:pPr>
              <a:defRPr/>
            </a:pPr>
            <a:r>
              <a:rPr lang="ar-SA" smtClean="0"/>
              <a:t>دائرة الإحصاءات العامة</a:t>
            </a:r>
            <a:endParaRPr lang="en-US"/>
          </a:p>
        </p:txBody>
      </p:sp>
      <p:sp>
        <p:nvSpPr>
          <p:cNvPr id="6" name="Slide Number Placeholder 5"/>
          <p:cNvSpPr>
            <a:spLocks noGrp="1"/>
          </p:cNvSpPr>
          <p:nvPr>
            <p:ph type="sldNum" sz="quarter" idx="12"/>
          </p:nvPr>
        </p:nvSpPr>
        <p:spPr/>
        <p:txBody>
          <a:bodyPr/>
          <a:lstStyle/>
          <a:p>
            <a:pPr>
              <a:defRPr/>
            </a:pPr>
            <a:fld id="{D5A0FA9D-F6BC-4ADD-AE4F-54C2BB3FD685}" type="slidenum">
              <a:rPr lang="en-US" smtClean="0"/>
              <a:pPr>
                <a:defRPr/>
              </a:pPr>
              <a:t>5</a:t>
            </a:fld>
            <a:endParaRPr lang="en-US"/>
          </a:p>
        </p:txBody>
      </p:sp>
      <p:sp>
        <p:nvSpPr>
          <p:cNvPr id="8" name="Rectangle 7"/>
          <p:cNvSpPr/>
          <p:nvPr/>
        </p:nvSpPr>
        <p:spPr>
          <a:xfrm>
            <a:off x="76200" y="1676400"/>
            <a:ext cx="8763000" cy="2862322"/>
          </a:xfrm>
          <a:prstGeom prst="rect">
            <a:avLst/>
          </a:prstGeom>
        </p:spPr>
        <p:txBody>
          <a:bodyPr wrap="square">
            <a:spAutoFit/>
          </a:bodyPr>
          <a:lstStyle/>
          <a:p>
            <a:pPr>
              <a:lnSpc>
                <a:spcPct val="150000"/>
              </a:lnSpc>
            </a:pPr>
            <a:r>
              <a:rPr lang="ar-SA" sz="2000" b="1" dirty="0" smtClean="0"/>
              <a:t>مبررات </a:t>
            </a:r>
            <a:r>
              <a:rPr lang="ar-SA" sz="2000" b="1" dirty="0"/>
              <a:t>إجراء التعداد الزراعي </a:t>
            </a:r>
            <a:endParaRPr lang="ar-JO" sz="2000" b="1" dirty="0" smtClean="0"/>
          </a:p>
          <a:p>
            <a:pPr marL="342900" indent="-342900">
              <a:lnSpc>
                <a:spcPct val="150000"/>
              </a:lnSpc>
              <a:buFont typeface="Arial" pitchFamily="34" charset="0"/>
              <a:buChar char="•"/>
            </a:pPr>
            <a:r>
              <a:rPr lang="ar-JO" sz="2000" dirty="0" smtClean="0"/>
              <a:t>تجديد </a:t>
            </a:r>
            <a:r>
              <a:rPr lang="ar-JO" sz="2000" dirty="0" smtClean="0"/>
              <a:t>قاعدة </a:t>
            </a:r>
            <a:r>
              <a:rPr lang="ar-JO" sz="2000" dirty="0"/>
              <a:t>البيانات التي وفرها </a:t>
            </a:r>
            <a:r>
              <a:rPr lang="ar-JO" sz="2000" dirty="0" smtClean="0"/>
              <a:t>التعداد السابق والتي </a:t>
            </a:r>
            <a:r>
              <a:rPr lang="ar-JO" sz="2000" dirty="0" err="1" smtClean="0"/>
              <a:t>اصبحت</a:t>
            </a:r>
            <a:r>
              <a:rPr lang="ar-JO" sz="2000" dirty="0" smtClean="0"/>
              <a:t> محددة </a:t>
            </a:r>
            <a:r>
              <a:rPr lang="ar-JO" sz="2000" dirty="0"/>
              <a:t>الاستعمال ولا تفي بأغراض التخطيط والبحث واتخاذ القرار.</a:t>
            </a:r>
            <a:endParaRPr lang="en-US" sz="2000" dirty="0"/>
          </a:p>
          <a:p>
            <a:pPr marL="342900" indent="-342900">
              <a:lnSpc>
                <a:spcPct val="150000"/>
              </a:lnSpc>
              <a:buFont typeface="Arial" pitchFamily="34" charset="0"/>
              <a:buChar char="•"/>
            </a:pPr>
            <a:r>
              <a:rPr lang="ar-JO" sz="2000" dirty="0" smtClean="0"/>
              <a:t>تزايد </a:t>
            </a:r>
            <a:r>
              <a:rPr lang="ar-JO" sz="2000" dirty="0"/>
              <a:t>حاجات مستخدمي البيانات الإحصائية الزراعية في مختلف المواقع إلى بيانات حديثة وشاملة عن تركيبة القطاع الزراعي مثل </a:t>
            </a:r>
            <a:r>
              <a:rPr lang="ar-JO" sz="2000" dirty="0" err="1"/>
              <a:t>الحيازات</a:t>
            </a:r>
            <a:r>
              <a:rPr lang="ar-JO" sz="2000" dirty="0"/>
              <a:t>، والحائزين الزراعيين، واستخدامات الأرض، والثروة الحيوانية، والعمل </a:t>
            </a:r>
            <a:r>
              <a:rPr lang="ar-JO" sz="2000" dirty="0" smtClean="0"/>
              <a:t>الزراعي، </a:t>
            </a:r>
            <a:r>
              <a:rPr lang="ar-JO" sz="2000" dirty="0"/>
              <a:t>وطرق الري، والأسمدة، والمبيدات الزراعية، والموجودات الزراعية، </a:t>
            </a:r>
            <a:r>
              <a:rPr lang="ar-JO" sz="2000" dirty="0" smtClean="0"/>
              <a:t>وغيرها. </a:t>
            </a:r>
            <a:endParaRPr lang="en-US" sz="2000" dirty="0">
              <a:effectLst/>
              <a:latin typeface="Times New Roman"/>
              <a:ea typeface="Times New Roman"/>
            </a:endParaRPr>
          </a:p>
        </p:txBody>
      </p:sp>
    </p:spTree>
    <p:extLst>
      <p:ext uri="{BB962C8B-B14F-4D97-AF65-F5344CB8AC3E}">
        <p14:creationId xmlns:p14="http://schemas.microsoft.com/office/powerpoint/2010/main" val="1023567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ar-JO"/>
          </a:p>
        </p:txBody>
      </p:sp>
      <p:sp>
        <p:nvSpPr>
          <p:cNvPr id="4" name="Date Placeholder 3"/>
          <p:cNvSpPr>
            <a:spLocks noGrp="1"/>
          </p:cNvSpPr>
          <p:nvPr>
            <p:ph type="dt" sz="half" idx="10"/>
          </p:nvPr>
        </p:nvSpPr>
        <p:spPr/>
        <p:txBody>
          <a:bodyPr/>
          <a:lstStyle/>
          <a:p>
            <a:pPr>
              <a:defRPr/>
            </a:pPr>
            <a:fld id="{0AA901AE-8D76-40B6-9C45-7D3ADBFDA61E}" type="datetime3">
              <a:rPr lang="en-US" smtClean="0"/>
              <a:pPr>
                <a:defRPr/>
              </a:pPr>
              <a:t>12 February 2015</a:t>
            </a:fld>
            <a:endParaRPr lang="en-US"/>
          </a:p>
        </p:txBody>
      </p:sp>
      <p:sp>
        <p:nvSpPr>
          <p:cNvPr id="5" name="Footer Placeholder 4"/>
          <p:cNvSpPr>
            <a:spLocks noGrp="1"/>
          </p:cNvSpPr>
          <p:nvPr>
            <p:ph type="ftr" sz="quarter" idx="11"/>
          </p:nvPr>
        </p:nvSpPr>
        <p:spPr/>
        <p:txBody>
          <a:bodyPr/>
          <a:lstStyle/>
          <a:p>
            <a:pPr>
              <a:defRPr/>
            </a:pPr>
            <a:r>
              <a:rPr lang="ar-SA" smtClean="0"/>
              <a:t>دائرة الإحصاءات العامة</a:t>
            </a:r>
            <a:endParaRPr lang="en-US"/>
          </a:p>
        </p:txBody>
      </p:sp>
      <p:sp>
        <p:nvSpPr>
          <p:cNvPr id="6" name="Slide Number Placeholder 5"/>
          <p:cNvSpPr>
            <a:spLocks noGrp="1"/>
          </p:cNvSpPr>
          <p:nvPr>
            <p:ph type="sldNum" sz="quarter" idx="12"/>
          </p:nvPr>
        </p:nvSpPr>
        <p:spPr/>
        <p:txBody>
          <a:bodyPr/>
          <a:lstStyle/>
          <a:p>
            <a:pPr>
              <a:defRPr/>
            </a:pPr>
            <a:fld id="{D5A0FA9D-F6BC-4ADD-AE4F-54C2BB3FD685}" type="slidenum">
              <a:rPr lang="en-US" smtClean="0"/>
              <a:pPr>
                <a:defRPr/>
              </a:pPr>
              <a:t>6</a:t>
            </a:fld>
            <a:endParaRPr lang="en-US"/>
          </a:p>
        </p:txBody>
      </p:sp>
      <p:sp>
        <p:nvSpPr>
          <p:cNvPr id="8" name="Rectangle 7"/>
          <p:cNvSpPr/>
          <p:nvPr/>
        </p:nvSpPr>
        <p:spPr>
          <a:xfrm>
            <a:off x="76200" y="1676400"/>
            <a:ext cx="8763000" cy="4247317"/>
          </a:xfrm>
          <a:prstGeom prst="rect">
            <a:avLst/>
          </a:prstGeom>
        </p:spPr>
        <p:txBody>
          <a:bodyPr wrap="square">
            <a:spAutoFit/>
          </a:bodyPr>
          <a:lstStyle/>
          <a:p>
            <a:pPr marL="432435" indent="-342265" algn="just">
              <a:lnSpc>
                <a:spcPct val="150000"/>
              </a:lnSpc>
              <a:spcBef>
                <a:spcPts val="0"/>
              </a:spcBef>
              <a:spcAft>
                <a:spcPts val="1200"/>
              </a:spcAft>
            </a:pPr>
            <a:r>
              <a:rPr lang="ar-JO" sz="2000" b="1" dirty="0" smtClean="0">
                <a:effectLst/>
                <a:latin typeface="Times New Roman"/>
                <a:ea typeface="Times New Roman"/>
                <a:cs typeface="Arial"/>
              </a:rPr>
              <a:t>الخصائص الرئيسية للتعداد</a:t>
            </a:r>
            <a:endParaRPr lang="en-US" sz="2000" dirty="0" smtClean="0">
              <a:effectLst/>
              <a:latin typeface="Times New Roman"/>
              <a:ea typeface="Times New Roman"/>
            </a:endParaRPr>
          </a:p>
          <a:p>
            <a:pPr marL="342265" indent="-342265" algn="just">
              <a:lnSpc>
                <a:spcPct val="150000"/>
              </a:lnSpc>
              <a:spcBef>
                <a:spcPts val="0"/>
              </a:spcBef>
              <a:spcAft>
                <a:spcPts val="1200"/>
              </a:spcAft>
              <a:tabLst>
                <a:tab pos="457200" algn="l"/>
                <a:tab pos="571500" algn="l"/>
              </a:tabLst>
            </a:pPr>
            <a:r>
              <a:rPr lang="ar-JO" sz="2000" dirty="0" smtClean="0">
                <a:effectLst/>
                <a:latin typeface="Times New Roman"/>
                <a:ea typeface="Times New Roman"/>
                <a:cs typeface="Arial"/>
              </a:rPr>
              <a:t>الشمول: أي تغطية كل حيازة زراعية كوحدة للعد سواء كانت حيازة نباتية (بأرض) أو حيازة حيوانية أو مختلطة من كليهما وفي كافة </a:t>
            </a:r>
            <a:r>
              <a:rPr lang="ar-JO" sz="2000" dirty="0" smtClean="0">
                <a:effectLst/>
                <a:latin typeface="Times New Roman"/>
                <a:ea typeface="Times New Roman"/>
                <a:cs typeface="Arial"/>
              </a:rPr>
              <a:t>المناطق الجغرافية في الدولة.</a:t>
            </a:r>
            <a:endParaRPr lang="en-US" sz="2000" dirty="0" smtClean="0">
              <a:effectLst/>
              <a:latin typeface="Times New Roman"/>
              <a:ea typeface="Times New Roman"/>
              <a:cs typeface="Simplified Arabic"/>
            </a:endParaRPr>
          </a:p>
          <a:p>
            <a:pPr marL="342265" indent="-342265" algn="just">
              <a:lnSpc>
                <a:spcPct val="150000"/>
              </a:lnSpc>
              <a:spcBef>
                <a:spcPts val="0"/>
              </a:spcBef>
              <a:spcAft>
                <a:spcPts val="1200"/>
              </a:spcAft>
            </a:pPr>
            <a:r>
              <a:rPr lang="ar-JO" sz="2000" dirty="0" smtClean="0">
                <a:effectLst/>
                <a:latin typeface="Times New Roman"/>
                <a:ea typeface="Times New Roman"/>
                <a:cs typeface="Arial"/>
              </a:rPr>
              <a:t>فترة التعداد: تجمع بيانات التعداد الزراعي عن عام زراعي كامل، وبذلك تغطي البيانات كافة المواسم الزراعية خلال العام الزراعي المعني بالتعداد.</a:t>
            </a:r>
            <a:endParaRPr lang="en-US" sz="2000" dirty="0" smtClean="0">
              <a:effectLst/>
              <a:latin typeface="Times New Roman"/>
              <a:ea typeface="Times New Roman"/>
              <a:cs typeface="Simplified Arabic"/>
            </a:endParaRPr>
          </a:p>
          <a:p>
            <a:pPr>
              <a:lnSpc>
                <a:spcPct val="150000"/>
              </a:lnSpc>
            </a:pPr>
            <a:r>
              <a:rPr lang="ar-JO" sz="2000" dirty="0" smtClean="0">
                <a:effectLst/>
                <a:ea typeface="Times New Roman"/>
                <a:cs typeface="Arial"/>
              </a:rPr>
              <a:t>دورية التعداد: يوصى بإجراء التعداد الزراعي الشامل على فترات زمنية منتظمة، مما يتيح توفير معلومات يمكن مقارنتها في تتابع ثابت، وتمكن من إجراء تقديرات مستقبلية بدقة كبيرة.  وتوصي منظمة الأغذية والزراعة للأمم المتحدة بإجراء تعداد زراعي شامل مرة كل عشر سنوات على الأكثر.</a:t>
            </a:r>
            <a:endParaRPr lang="en-US" sz="2000" dirty="0">
              <a:effectLst/>
              <a:latin typeface="Times New Roman"/>
              <a:ea typeface="Times New Roman"/>
            </a:endParaRPr>
          </a:p>
        </p:txBody>
      </p:sp>
    </p:spTree>
    <p:extLst>
      <p:ext uri="{BB962C8B-B14F-4D97-AF65-F5344CB8AC3E}">
        <p14:creationId xmlns:p14="http://schemas.microsoft.com/office/powerpoint/2010/main" val="2212944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ar-JO"/>
          </a:p>
        </p:txBody>
      </p:sp>
      <p:sp>
        <p:nvSpPr>
          <p:cNvPr id="4" name="Date Placeholder 3"/>
          <p:cNvSpPr>
            <a:spLocks noGrp="1"/>
          </p:cNvSpPr>
          <p:nvPr>
            <p:ph type="dt" sz="half" idx="10"/>
          </p:nvPr>
        </p:nvSpPr>
        <p:spPr/>
        <p:txBody>
          <a:bodyPr/>
          <a:lstStyle/>
          <a:p>
            <a:pPr>
              <a:defRPr/>
            </a:pPr>
            <a:fld id="{0AA901AE-8D76-40B6-9C45-7D3ADBFDA61E}" type="datetime3">
              <a:rPr lang="en-US" smtClean="0"/>
              <a:pPr>
                <a:defRPr/>
              </a:pPr>
              <a:t>12 February 2015</a:t>
            </a:fld>
            <a:endParaRPr lang="en-US"/>
          </a:p>
        </p:txBody>
      </p:sp>
      <p:sp>
        <p:nvSpPr>
          <p:cNvPr id="5" name="Footer Placeholder 4"/>
          <p:cNvSpPr>
            <a:spLocks noGrp="1"/>
          </p:cNvSpPr>
          <p:nvPr>
            <p:ph type="ftr" sz="quarter" idx="11"/>
          </p:nvPr>
        </p:nvSpPr>
        <p:spPr/>
        <p:txBody>
          <a:bodyPr/>
          <a:lstStyle/>
          <a:p>
            <a:pPr>
              <a:defRPr/>
            </a:pPr>
            <a:r>
              <a:rPr lang="ar-SA" smtClean="0"/>
              <a:t>دائرة الإحصاءات العامة</a:t>
            </a:r>
            <a:endParaRPr lang="en-US"/>
          </a:p>
        </p:txBody>
      </p:sp>
      <p:sp>
        <p:nvSpPr>
          <p:cNvPr id="6" name="Slide Number Placeholder 5"/>
          <p:cNvSpPr>
            <a:spLocks noGrp="1"/>
          </p:cNvSpPr>
          <p:nvPr>
            <p:ph type="sldNum" sz="quarter" idx="12"/>
          </p:nvPr>
        </p:nvSpPr>
        <p:spPr/>
        <p:txBody>
          <a:bodyPr/>
          <a:lstStyle/>
          <a:p>
            <a:pPr>
              <a:defRPr/>
            </a:pPr>
            <a:fld id="{D5A0FA9D-F6BC-4ADD-AE4F-54C2BB3FD685}" type="slidenum">
              <a:rPr lang="en-US" smtClean="0"/>
              <a:pPr>
                <a:defRPr/>
              </a:pPr>
              <a:t>7</a:t>
            </a:fld>
            <a:endParaRPr lang="en-US"/>
          </a:p>
        </p:txBody>
      </p:sp>
      <p:sp>
        <p:nvSpPr>
          <p:cNvPr id="8" name="Rectangle 7"/>
          <p:cNvSpPr/>
          <p:nvPr/>
        </p:nvSpPr>
        <p:spPr>
          <a:xfrm>
            <a:off x="76200" y="1676400"/>
            <a:ext cx="8763000" cy="3939540"/>
          </a:xfrm>
          <a:prstGeom prst="rect">
            <a:avLst/>
          </a:prstGeom>
        </p:spPr>
        <p:txBody>
          <a:bodyPr wrap="square">
            <a:spAutoFit/>
          </a:bodyPr>
          <a:lstStyle/>
          <a:p>
            <a:pPr marL="432435" indent="-342265" algn="just">
              <a:spcBef>
                <a:spcPts val="0"/>
              </a:spcBef>
              <a:spcAft>
                <a:spcPts val="1200"/>
              </a:spcAft>
            </a:pPr>
            <a:r>
              <a:rPr lang="ar-JO" sz="2000" b="1" dirty="0" smtClean="0">
                <a:effectLst/>
                <a:latin typeface="Times New Roman"/>
                <a:ea typeface="Times New Roman"/>
                <a:cs typeface="Arial"/>
              </a:rPr>
              <a:t>أهداف التعداد</a:t>
            </a:r>
            <a:endParaRPr lang="en-US" sz="2000" dirty="0" smtClean="0">
              <a:effectLst/>
              <a:latin typeface="Times New Roman"/>
              <a:ea typeface="Times New Roman"/>
              <a:cs typeface="Simplified Arabic"/>
            </a:endParaRPr>
          </a:p>
          <a:p>
            <a:pPr marL="457200" algn="just">
              <a:spcBef>
                <a:spcPts val="0"/>
              </a:spcBef>
              <a:spcAft>
                <a:spcPts val="1200"/>
              </a:spcAft>
            </a:pPr>
            <a:r>
              <a:rPr lang="ar-JO" sz="2000" dirty="0" smtClean="0">
                <a:effectLst/>
                <a:latin typeface="Times New Roman"/>
                <a:ea typeface="Times New Roman"/>
                <a:cs typeface="Arial"/>
              </a:rPr>
              <a:t>يتميز التعداد الزراعي الشامل عن غيره من </a:t>
            </a:r>
            <a:r>
              <a:rPr lang="ar-JO" sz="2000" dirty="0" err="1" smtClean="0">
                <a:effectLst/>
                <a:latin typeface="Times New Roman"/>
                <a:ea typeface="Times New Roman"/>
                <a:cs typeface="Arial"/>
              </a:rPr>
              <a:t>المسوحات</a:t>
            </a:r>
            <a:r>
              <a:rPr lang="ar-JO" sz="2000" dirty="0" smtClean="0">
                <a:effectLst/>
                <a:latin typeface="Times New Roman"/>
                <a:ea typeface="Times New Roman"/>
                <a:cs typeface="Arial"/>
              </a:rPr>
              <a:t> الزراعية بالأهداف التالية :</a:t>
            </a:r>
            <a:endParaRPr lang="en-US" sz="2000" dirty="0" smtClean="0">
              <a:effectLst/>
              <a:latin typeface="Times New Roman"/>
              <a:ea typeface="Times New Roman"/>
            </a:endParaRPr>
          </a:p>
          <a:p>
            <a:pPr marL="342900" lvl="0" indent="-342900" algn="just">
              <a:spcBef>
                <a:spcPts val="0"/>
              </a:spcBef>
              <a:spcAft>
                <a:spcPts val="1200"/>
              </a:spcAft>
              <a:buSzPts val="1300"/>
              <a:buFont typeface="Times New Roman"/>
              <a:buAutoNum type="arabicPeriod"/>
              <a:tabLst>
                <a:tab pos="756285" algn="l"/>
              </a:tabLst>
            </a:pPr>
            <a:r>
              <a:rPr lang="ar-JO" sz="2000" dirty="0" smtClean="0">
                <a:effectLst/>
                <a:latin typeface="Times New Roman"/>
                <a:ea typeface="Times New Roman"/>
                <a:cs typeface="Arial"/>
              </a:rPr>
              <a:t>توفير إطار حديث شامل تبنى على أساسه المسوح الإحصائية الزراعية السنوية والربعية المتعلقة </a:t>
            </a:r>
            <a:r>
              <a:rPr lang="ar-JO" sz="2000" dirty="0" smtClean="0">
                <a:effectLst/>
                <a:latin typeface="Times New Roman"/>
                <a:ea typeface="Times New Roman"/>
                <a:cs typeface="Arial"/>
              </a:rPr>
              <a:t>بالأنشطة الزراعية.</a:t>
            </a:r>
            <a:endParaRPr lang="en-US" sz="2000" dirty="0" smtClean="0">
              <a:effectLst/>
              <a:latin typeface="Times New Roman"/>
              <a:ea typeface="Times New Roman"/>
            </a:endParaRPr>
          </a:p>
          <a:p>
            <a:pPr marL="342900" lvl="0" indent="-342900" algn="just">
              <a:spcBef>
                <a:spcPts val="0"/>
              </a:spcBef>
              <a:spcAft>
                <a:spcPts val="1200"/>
              </a:spcAft>
              <a:buSzPts val="1300"/>
              <a:buFont typeface="Times New Roman"/>
              <a:buAutoNum type="arabicPeriod"/>
              <a:tabLst>
                <a:tab pos="756285" algn="l"/>
              </a:tabLst>
            </a:pPr>
            <a:r>
              <a:rPr lang="ar-JO" sz="2000" dirty="0" smtClean="0">
                <a:effectLst/>
                <a:latin typeface="Times New Roman"/>
                <a:ea typeface="Times New Roman"/>
                <a:cs typeface="Arial"/>
              </a:rPr>
              <a:t>توفير بيانات شمولية ومفصلة عن مختلف جوانب القطاع الزراعي تخدم المخططين في الدولة، سواء أولئك المعنيين بالتخطيط العام للتنمية الاقتصادية والاجتماعية أو أولئك المعنيين برسم السياسات الزراعية، وكذلك مستخدمي البيانات في القطاع الخاص.</a:t>
            </a:r>
            <a:endParaRPr lang="en-US" sz="2000" dirty="0" smtClean="0">
              <a:effectLst/>
              <a:latin typeface="Times New Roman"/>
              <a:ea typeface="Times New Roman"/>
            </a:endParaRPr>
          </a:p>
          <a:p>
            <a:pPr marL="342900" lvl="0" indent="-342900" algn="just">
              <a:spcBef>
                <a:spcPts val="0"/>
              </a:spcBef>
              <a:spcAft>
                <a:spcPts val="1200"/>
              </a:spcAft>
              <a:buSzPts val="1300"/>
              <a:buFont typeface="Times New Roman"/>
              <a:buAutoNum type="arabicPeriod"/>
              <a:tabLst>
                <a:tab pos="756285" algn="l"/>
              </a:tabLst>
            </a:pPr>
            <a:r>
              <a:rPr lang="ar-JO" sz="2000" dirty="0" smtClean="0">
                <a:effectLst/>
                <a:latin typeface="Times New Roman"/>
                <a:ea typeface="Times New Roman"/>
                <a:cs typeface="Arial"/>
              </a:rPr>
              <a:t>سد النقص وتغطية القصور في بعض أنواع البيانات الزراعية لتلبية احتياجات المستخدمين في مختلف المجالات.</a:t>
            </a:r>
            <a:endParaRPr lang="en-US" sz="2000" dirty="0" smtClean="0">
              <a:effectLst/>
              <a:latin typeface="Times New Roman"/>
              <a:ea typeface="Times New Roman"/>
            </a:endParaRPr>
          </a:p>
          <a:p>
            <a:pPr marL="342900" lvl="0" indent="-342900" algn="just">
              <a:spcBef>
                <a:spcPts val="0"/>
              </a:spcBef>
              <a:spcAft>
                <a:spcPts val="1200"/>
              </a:spcAft>
              <a:buSzPts val="1300"/>
              <a:buFont typeface="Times New Roman"/>
              <a:buAutoNum type="arabicPeriod"/>
              <a:tabLst>
                <a:tab pos="756285" algn="l"/>
              </a:tabLst>
            </a:pPr>
            <a:r>
              <a:rPr lang="ar-JO" sz="2000" dirty="0" smtClean="0">
                <a:effectLst/>
                <a:latin typeface="Times New Roman"/>
                <a:ea typeface="Times New Roman"/>
                <a:cs typeface="Arial"/>
              </a:rPr>
              <a:t>دعم المؤسسات الدولية لبرامج تطوير القطاع الزراعي في </a:t>
            </a:r>
            <a:r>
              <a:rPr lang="ar-JO" sz="2000" dirty="0" smtClean="0">
                <a:effectLst/>
                <a:latin typeface="Times New Roman"/>
                <a:ea typeface="Times New Roman"/>
                <a:cs typeface="Arial"/>
              </a:rPr>
              <a:t>الدولة.</a:t>
            </a:r>
            <a:endParaRPr lang="en-US" sz="2000" dirty="0" smtClean="0">
              <a:effectLst/>
              <a:latin typeface="Times New Roman"/>
              <a:ea typeface="Times New Roman"/>
            </a:endParaRPr>
          </a:p>
        </p:txBody>
      </p:sp>
    </p:spTree>
    <p:extLst>
      <p:ext uri="{BB962C8B-B14F-4D97-AF65-F5344CB8AC3E}">
        <p14:creationId xmlns:p14="http://schemas.microsoft.com/office/powerpoint/2010/main" val="4019937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ar-JO"/>
          </a:p>
        </p:txBody>
      </p:sp>
      <p:sp>
        <p:nvSpPr>
          <p:cNvPr id="4" name="Date Placeholder 3"/>
          <p:cNvSpPr>
            <a:spLocks noGrp="1"/>
          </p:cNvSpPr>
          <p:nvPr>
            <p:ph type="dt" sz="half" idx="10"/>
          </p:nvPr>
        </p:nvSpPr>
        <p:spPr/>
        <p:txBody>
          <a:bodyPr/>
          <a:lstStyle/>
          <a:p>
            <a:pPr>
              <a:defRPr/>
            </a:pPr>
            <a:fld id="{0AA901AE-8D76-40B6-9C45-7D3ADBFDA61E}" type="datetime3">
              <a:rPr lang="en-US" smtClean="0"/>
              <a:pPr>
                <a:defRPr/>
              </a:pPr>
              <a:t>12 February 2015</a:t>
            </a:fld>
            <a:endParaRPr lang="en-US"/>
          </a:p>
        </p:txBody>
      </p:sp>
      <p:sp>
        <p:nvSpPr>
          <p:cNvPr id="5" name="Footer Placeholder 4"/>
          <p:cNvSpPr>
            <a:spLocks noGrp="1"/>
          </p:cNvSpPr>
          <p:nvPr>
            <p:ph type="ftr" sz="quarter" idx="11"/>
          </p:nvPr>
        </p:nvSpPr>
        <p:spPr/>
        <p:txBody>
          <a:bodyPr/>
          <a:lstStyle/>
          <a:p>
            <a:pPr>
              <a:defRPr/>
            </a:pPr>
            <a:r>
              <a:rPr lang="ar-SA" smtClean="0"/>
              <a:t>دائرة الإحصاءات العامة</a:t>
            </a:r>
            <a:endParaRPr lang="en-US"/>
          </a:p>
        </p:txBody>
      </p:sp>
      <p:sp>
        <p:nvSpPr>
          <p:cNvPr id="6" name="Slide Number Placeholder 5"/>
          <p:cNvSpPr>
            <a:spLocks noGrp="1"/>
          </p:cNvSpPr>
          <p:nvPr>
            <p:ph type="sldNum" sz="quarter" idx="12"/>
          </p:nvPr>
        </p:nvSpPr>
        <p:spPr/>
        <p:txBody>
          <a:bodyPr/>
          <a:lstStyle/>
          <a:p>
            <a:pPr>
              <a:defRPr/>
            </a:pPr>
            <a:fld id="{D5A0FA9D-F6BC-4ADD-AE4F-54C2BB3FD685}" type="slidenum">
              <a:rPr lang="en-US" smtClean="0"/>
              <a:pPr>
                <a:defRPr/>
              </a:pPr>
              <a:t>8</a:t>
            </a:fld>
            <a:endParaRPr lang="en-US"/>
          </a:p>
        </p:txBody>
      </p:sp>
      <p:sp>
        <p:nvSpPr>
          <p:cNvPr id="8" name="Rectangle 7"/>
          <p:cNvSpPr/>
          <p:nvPr/>
        </p:nvSpPr>
        <p:spPr>
          <a:xfrm>
            <a:off x="76200" y="1676400"/>
            <a:ext cx="8763000" cy="861774"/>
          </a:xfrm>
          <a:prstGeom prst="rect">
            <a:avLst/>
          </a:prstGeom>
        </p:spPr>
        <p:txBody>
          <a:bodyPr wrap="square">
            <a:spAutoFit/>
          </a:bodyPr>
          <a:lstStyle/>
          <a:p>
            <a:pPr marL="432435" indent="-342265" algn="just">
              <a:spcBef>
                <a:spcPts val="0"/>
              </a:spcBef>
              <a:spcAft>
                <a:spcPts val="1200"/>
              </a:spcAft>
            </a:pPr>
            <a:r>
              <a:rPr lang="ar-SA" sz="2000" b="1" kern="0" dirty="0" smtClean="0">
                <a:effectLst/>
                <a:latin typeface="Times New Roman"/>
                <a:cs typeface="Arial"/>
              </a:rPr>
              <a:t> السند القانوني لإجراء التعداد الزراعي</a:t>
            </a:r>
            <a:endParaRPr lang="en-US" sz="2000" b="1" kern="0" dirty="0" smtClean="0">
              <a:effectLst/>
              <a:latin typeface="Times New Roman"/>
            </a:endParaRPr>
          </a:p>
          <a:p>
            <a:pPr indent="457200" algn="just">
              <a:spcBef>
                <a:spcPts val="0"/>
              </a:spcBef>
              <a:spcAft>
                <a:spcPts val="1200"/>
              </a:spcAft>
            </a:pPr>
            <a:endParaRPr lang="en-US" sz="2000" dirty="0">
              <a:effectLst/>
              <a:latin typeface="Times New Roman"/>
              <a:ea typeface="Times New Roman"/>
            </a:endParaRPr>
          </a:p>
        </p:txBody>
      </p:sp>
    </p:spTree>
    <p:extLst>
      <p:ext uri="{BB962C8B-B14F-4D97-AF65-F5344CB8AC3E}">
        <p14:creationId xmlns:p14="http://schemas.microsoft.com/office/powerpoint/2010/main" val="968912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ar-JO"/>
          </a:p>
        </p:txBody>
      </p:sp>
      <p:sp>
        <p:nvSpPr>
          <p:cNvPr id="4" name="Date Placeholder 3"/>
          <p:cNvSpPr>
            <a:spLocks noGrp="1"/>
          </p:cNvSpPr>
          <p:nvPr>
            <p:ph type="dt" sz="half" idx="10"/>
          </p:nvPr>
        </p:nvSpPr>
        <p:spPr/>
        <p:txBody>
          <a:bodyPr/>
          <a:lstStyle/>
          <a:p>
            <a:pPr>
              <a:defRPr/>
            </a:pPr>
            <a:fld id="{0AA901AE-8D76-40B6-9C45-7D3ADBFDA61E}" type="datetime3">
              <a:rPr lang="en-US" smtClean="0"/>
              <a:pPr>
                <a:defRPr/>
              </a:pPr>
              <a:t>12 February 2015</a:t>
            </a:fld>
            <a:endParaRPr lang="en-US"/>
          </a:p>
        </p:txBody>
      </p:sp>
      <p:sp>
        <p:nvSpPr>
          <p:cNvPr id="5" name="Footer Placeholder 4"/>
          <p:cNvSpPr>
            <a:spLocks noGrp="1"/>
          </p:cNvSpPr>
          <p:nvPr>
            <p:ph type="ftr" sz="quarter" idx="11"/>
          </p:nvPr>
        </p:nvSpPr>
        <p:spPr/>
        <p:txBody>
          <a:bodyPr/>
          <a:lstStyle/>
          <a:p>
            <a:pPr>
              <a:defRPr/>
            </a:pPr>
            <a:r>
              <a:rPr lang="ar-SA" smtClean="0"/>
              <a:t>دائرة الإحصاءات العامة</a:t>
            </a:r>
            <a:endParaRPr lang="en-US"/>
          </a:p>
        </p:txBody>
      </p:sp>
      <p:sp>
        <p:nvSpPr>
          <p:cNvPr id="6" name="Slide Number Placeholder 5"/>
          <p:cNvSpPr>
            <a:spLocks noGrp="1"/>
          </p:cNvSpPr>
          <p:nvPr>
            <p:ph type="sldNum" sz="quarter" idx="12"/>
          </p:nvPr>
        </p:nvSpPr>
        <p:spPr/>
        <p:txBody>
          <a:bodyPr/>
          <a:lstStyle/>
          <a:p>
            <a:pPr>
              <a:defRPr/>
            </a:pPr>
            <a:fld id="{D5A0FA9D-F6BC-4ADD-AE4F-54C2BB3FD685}" type="slidenum">
              <a:rPr lang="en-US" smtClean="0"/>
              <a:pPr>
                <a:defRPr/>
              </a:pPr>
              <a:t>9</a:t>
            </a:fld>
            <a:endParaRPr lang="en-US"/>
          </a:p>
        </p:txBody>
      </p:sp>
      <p:sp>
        <p:nvSpPr>
          <p:cNvPr id="8" name="Rectangle 7"/>
          <p:cNvSpPr/>
          <p:nvPr/>
        </p:nvSpPr>
        <p:spPr>
          <a:xfrm>
            <a:off x="76200" y="1676400"/>
            <a:ext cx="8763000" cy="3924151"/>
          </a:xfrm>
          <a:prstGeom prst="rect">
            <a:avLst/>
          </a:prstGeom>
        </p:spPr>
        <p:txBody>
          <a:bodyPr wrap="square">
            <a:spAutoFit/>
          </a:bodyPr>
          <a:lstStyle/>
          <a:p>
            <a:pPr marL="432435" indent="-342265" algn="just">
              <a:lnSpc>
                <a:spcPct val="150000"/>
              </a:lnSpc>
              <a:spcBef>
                <a:spcPts val="0"/>
              </a:spcBef>
              <a:spcAft>
                <a:spcPts val="1200"/>
              </a:spcAft>
            </a:pPr>
            <a:r>
              <a:rPr lang="ar-SA" b="1" dirty="0" smtClean="0">
                <a:effectLst/>
                <a:latin typeface="Times New Roman"/>
                <a:ea typeface="Times New Roman"/>
                <a:cs typeface="Arial"/>
              </a:rPr>
              <a:t>الموضوعات التي يغطيها التعداد الزراعي</a:t>
            </a:r>
            <a:endParaRPr lang="en-US" sz="1600" dirty="0" smtClean="0">
              <a:effectLst/>
              <a:latin typeface="Times New Roman"/>
              <a:ea typeface="Times New Roman"/>
            </a:endParaRPr>
          </a:p>
          <a:p>
            <a:pPr indent="457200" algn="justLow">
              <a:lnSpc>
                <a:spcPct val="150000"/>
              </a:lnSpc>
              <a:spcBef>
                <a:spcPts val="0"/>
              </a:spcBef>
              <a:spcAft>
                <a:spcPts val="1200"/>
              </a:spcAft>
            </a:pPr>
            <a:r>
              <a:rPr lang="ar-SA" dirty="0" smtClean="0">
                <a:effectLst/>
                <a:latin typeface="Times New Roman"/>
                <a:ea typeface="Times New Roman"/>
                <a:cs typeface="Arial"/>
              </a:rPr>
              <a:t>الموضوعات الأساسية </a:t>
            </a:r>
            <a:r>
              <a:rPr lang="ar-JO" dirty="0" smtClean="0">
                <a:effectLst/>
                <a:latin typeface="Times New Roman"/>
                <a:ea typeface="Times New Roman"/>
                <a:cs typeface="Arial"/>
              </a:rPr>
              <a:t>التي يشملها </a:t>
            </a:r>
            <a:r>
              <a:rPr lang="ar-SA" dirty="0" smtClean="0">
                <a:effectLst/>
                <a:latin typeface="Times New Roman"/>
                <a:ea typeface="Times New Roman"/>
                <a:cs typeface="Arial"/>
              </a:rPr>
              <a:t>التعداد الزراعي </a:t>
            </a:r>
            <a:r>
              <a:rPr lang="ar-JO" dirty="0" smtClean="0">
                <a:effectLst/>
                <a:latin typeface="Times New Roman"/>
                <a:ea typeface="Times New Roman"/>
                <a:cs typeface="Arial"/>
              </a:rPr>
              <a:t>هي</a:t>
            </a:r>
            <a:r>
              <a:rPr lang="ar-SA" dirty="0" smtClean="0">
                <a:effectLst/>
                <a:latin typeface="Times New Roman"/>
                <a:ea typeface="Times New Roman"/>
                <a:cs typeface="Arial"/>
              </a:rPr>
              <a:t>:</a:t>
            </a:r>
            <a:endParaRPr lang="en-US" sz="1600" dirty="0" smtClean="0">
              <a:effectLst/>
              <a:latin typeface="Times New Roman"/>
              <a:ea typeface="Times New Roman"/>
            </a:endParaRPr>
          </a:p>
          <a:p>
            <a:pPr marL="342265" indent="-342265" algn="justLow">
              <a:lnSpc>
                <a:spcPct val="150000"/>
              </a:lnSpc>
              <a:spcBef>
                <a:spcPts val="0"/>
              </a:spcBef>
              <a:spcAft>
                <a:spcPts val="1200"/>
              </a:spcAft>
            </a:pPr>
            <a:r>
              <a:rPr lang="ar-SA" b="1" kern="0" dirty="0" smtClean="0">
                <a:effectLst/>
                <a:latin typeface="Times New Roman"/>
                <a:cs typeface="Arial"/>
              </a:rPr>
              <a:t>* الحيازة</a:t>
            </a:r>
            <a:endParaRPr lang="en-US" sz="1600" b="1" kern="0" dirty="0" smtClean="0">
              <a:effectLst/>
              <a:latin typeface="Times New Roman"/>
            </a:endParaRPr>
          </a:p>
          <a:p>
            <a:pPr marL="742950" marR="914400" lvl="1" indent="-285750" algn="just">
              <a:lnSpc>
                <a:spcPct val="150000"/>
              </a:lnSpc>
              <a:spcBef>
                <a:spcPts val="0"/>
              </a:spcBef>
              <a:spcAft>
                <a:spcPts val="1200"/>
              </a:spcAft>
              <a:buFont typeface="Times New Roman"/>
              <a:buChar char="-"/>
              <a:tabLst>
                <a:tab pos="914400" algn="l"/>
              </a:tabLst>
            </a:pPr>
            <a:r>
              <a:rPr lang="ar-JO" dirty="0" smtClean="0">
                <a:effectLst/>
                <a:latin typeface="Times New Roman"/>
                <a:ea typeface="Times New Roman"/>
                <a:cs typeface="Arial"/>
              </a:rPr>
              <a:t>الموقع الجغرافي للحيازة/ الجزء.</a:t>
            </a:r>
            <a:endParaRPr lang="en-US" sz="1600" dirty="0" smtClean="0">
              <a:effectLst/>
              <a:latin typeface="Times New Roman"/>
              <a:ea typeface="Times New Roman"/>
            </a:endParaRPr>
          </a:p>
          <a:p>
            <a:pPr marL="742950" marR="914400" lvl="1" indent="-285750" algn="just">
              <a:lnSpc>
                <a:spcPct val="150000"/>
              </a:lnSpc>
              <a:spcBef>
                <a:spcPts val="0"/>
              </a:spcBef>
              <a:spcAft>
                <a:spcPts val="1200"/>
              </a:spcAft>
              <a:buFont typeface="Times New Roman"/>
              <a:buChar char="-"/>
              <a:tabLst>
                <a:tab pos="914400" algn="l"/>
              </a:tabLst>
            </a:pPr>
            <a:r>
              <a:rPr lang="ar-JO" dirty="0" smtClean="0">
                <a:effectLst/>
                <a:latin typeface="Times New Roman"/>
                <a:ea typeface="Times New Roman"/>
                <a:cs typeface="Arial"/>
              </a:rPr>
              <a:t>غرض الإنتاج .</a:t>
            </a:r>
            <a:endParaRPr lang="en-US" sz="1600" dirty="0" smtClean="0">
              <a:effectLst/>
              <a:latin typeface="Times New Roman"/>
              <a:ea typeface="Times New Roman"/>
            </a:endParaRPr>
          </a:p>
          <a:p>
            <a:pPr marL="742950" marR="914400" lvl="1" indent="-285750" algn="just">
              <a:lnSpc>
                <a:spcPct val="150000"/>
              </a:lnSpc>
              <a:spcBef>
                <a:spcPts val="0"/>
              </a:spcBef>
              <a:spcAft>
                <a:spcPts val="1200"/>
              </a:spcAft>
              <a:buFont typeface="Times New Roman"/>
              <a:buChar char="-"/>
              <a:tabLst>
                <a:tab pos="914400" algn="l"/>
              </a:tabLst>
            </a:pPr>
            <a:r>
              <a:rPr lang="ar-JO" dirty="0" smtClean="0">
                <a:effectLst/>
                <a:latin typeface="Times New Roman"/>
                <a:ea typeface="Times New Roman"/>
                <a:cs typeface="Arial"/>
              </a:rPr>
              <a:t>أسلوب إدارة الحيازة .</a:t>
            </a:r>
            <a:endParaRPr lang="en-US" sz="1600" dirty="0" smtClean="0">
              <a:effectLst/>
              <a:latin typeface="Times New Roman"/>
              <a:ea typeface="Times New Roman"/>
            </a:endParaRPr>
          </a:p>
          <a:p>
            <a:pPr marL="742950" marR="914400" lvl="1" indent="-285750" algn="just">
              <a:lnSpc>
                <a:spcPct val="150000"/>
              </a:lnSpc>
              <a:spcBef>
                <a:spcPts val="0"/>
              </a:spcBef>
              <a:spcAft>
                <a:spcPts val="1200"/>
              </a:spcAft>
              <a:buFont typeface="Times New Roman"/>
              <a:buChar char="-"/>
              <a:tabLst>
                <a:tab pos="914400" algn="l"/>
              </a:tabLst>
            </a:pPr>
            <a:r>
              <a:rPr lang="ar-JO" dirty="0" smtClean="0">
                <a:effectLst/>
                <a:latin typeface="Times New Roman"/>
                <a:ea typeface="Times New Roman"/>
                <a:cs typeface="Arial"/>
              </a:rPr>
              <a:t>نظام الحيازة / الجزء (حق الاستغلال).</a:t>
            </a:r>
            <a:endParaRPr lang="en-US" sz="1600" dirty="0">
              <a:effectLst/>
              <a:latin typeface="Times New Roman"/>
              <a:ea typeface="Times New Roman"/>
            </a:endParaRPr>
          </a:p>
        </p:txBody>
      </p:sp>
    </p:spTree>
    <p:extLst>
      <p:ext uri="{BB962C8B-B14F-4D97-AF65-F5344CB8AC3E}">
        <p14:creationId xmlns:p14="http://schemas.microsoft.com/office/powerpoint/2010/main" val="122173387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499</TotalTime>
  <Words>2568</Words>
  <Application>Microsoft Office PowerPoint</Application>
  <PresentationFormat>On-screen Show (4:3)</PresentationFormat>
  <Paragraphs>389</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blank</vt:lpstr>
      <vt:lpstr>   دورة الإحصاءات الزراعية  مركز الأبحاث الإحصائية والاقتصادية والاجتماعية والتدريب للدول الإسلامية(مركز انقرة)  23-25 شباط 2015 الخرطوم - السودان</vt:lpstr>
      <vt:lpstr>   التعداد الزراعي  إعداد بسام الزين دائرة الإحصاءات العامة مديرية الإحصاءات العامة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zain</dc:creator>
  <cp:lastModifiedBy>zain</cp:lastModifiedBy>
  <cp:revision>26</cp:revision>
  <dcterms:created xsi:type="dcterms:W3CDTF">2012-11-21T07:27:05Z</dcterms:created>
  <dcterms:modified xsi:type="dcterms:W3CDTF">2015-02-12T12:54:24Z</dcterms:modified>
</cp:coreProperties>
</file>